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changesInfos/changesInfo1.xml" ContentType="application/vnd.ms-powerpoint.changesinfo+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2" r:id="rId1"/>
  </p:sldMasterIdLst>
  <p:notesMasterIdLst>
    <p:notesMasterId r:id="rId85"/>
  </p:notesMasterIdLst>
  <p:sldIdLst>
    <p:sldId id="446" r:id="rId2"/>
    <p:sldId id="423" r:id="rId3"/>
    <p:sldId id="436" r:id="rId4"/>
    <p:sldId id="424" r:id="rId5"/>
    <p:sldId id="467" r:id="rId6"/>
    <p:sldId id="454" r:id="rId7"/>
    <p:sldId id="330" r:id="rId8"/>
    <p:sldId id="427" r:id="rId9"/>
    <p:sldId id="426" r:id="rId10"/>
    <p:sldId id="331" r:id="rId11"/>
    <p:sldId id="332" r:id="rId12"/>
    <p:sldId id="425" r:id="rId13"/>
    <p:sldId id="333" r:id="rId14"/>
    <p:sldId id="471" r:id="rId15"/>
    <p:sldId id="334" r:id="rId16"/>
    <p:sldId id="336" r:id="rId17"/>
    <p:sldId id="448" r:id="rId18"/>
    <p:sldId id="445" r:id="rId19"/>
    <p:sldId id="339" r:id="rId20"/>
    <p:sldId id="340" r:id="rId21"/>
    <p:sldId id="341" r:id="rId22"/>
    <p:sldId id="342" r:id="rId23"/>
    <p:sldId id="449" r:id="rId24"/>
    <p:sldId id="450" r:id="rId25"/>
    <p:sldId id="343" r:id="rId26"/>
    <p:sldId id="344" r:id="rId27"/>
    <p:sldId id="469" r:id="rId28"/>
    <p:sldId id="451" r:id="rId29"/>
    <p:sldId id="345" r:id="rId30"/>
    <p:sldId id="346" r:id="rId31"/>
    <p:sldId id="347" r:id="rId32"/>
    <p:sldId id="348" r:id="rId33"/>
    <p:sldId id="429" r:id="rId34"/>
    <p:sldId id="430" r:id="rId35"/>
    <p:sldId id="437" r:id="rId36"/>
    <p:sldId id="349" r:id="rId37"/>
    <p:sldId id="466" r:id="rId38"/>
    <p:sldId id="350" r:id="rId39"/>
    <p:sldId id="431" r:id="rId40"/>
    <p:sldId id="432" r:id="rId41"/>
    <p:sldId id="433" r:id="rId42"/>
    <p:sldId id="434" r:id="rId43"/>
    <p:sldId id="352" r:id="rId44"/>
    <p:sldId id="455" r:id="rId45"/>
    <p:sldId id="435" r:id="rId46"/>
    <p:sldId id="438" r:id="rId47"/>
    <p:sldId id="353" r:id="rId48"/>
    <p:sldId id="354" r:id="rId49"/>
    <p:sldId id="364" r:id="rId50"/>
    <p:sldId id="439" r:id="rId51"/>
    <p:sldId id="365" r:id="rId52"/>
    <p:sldId id="366" r:id="rId53"/>
    <p:sldId id="440" r:id="rId54"/>
    <p:sldId id="441" r:id="rId55"/>
    <p:sldId id="367" r:id="rId56"/>
    <p:sldId id="452" r:id="rId57"/>
    <p:sldId id="456" r:id="rId58"/>
    <p:sldId id="457" r:id="rId59"/>
    <p:sldId id="458" r:id="rId60"/>
    <p:sldId id="459" r:id="rId61"/>
    <p:sldId id="460" r:id="rId62"/>
    <p:sldId id="461" r:id="rId63"/>
    <p:sldId id="453" r:id="rId64"/>
    <p:sldId id="368" r:id="rId65"/>
    <p:sldId id="369" r:id="rId66"/>
    <p:sldId id="370" r:id="rId67"/>
    <p:sldId id="371" r:id="rId68"/>
    <p:sldId id="372" r:id="rId69"/>
    <p:sldId id="373" r:id="rId70"/>
    <p:sldId id="374" r:id="rId71"/>
    <p:sldId id="375" r:id="rId72"/>
    <p:sldId id="376" r:id="rId73"/>
    <p:sldId id="377" r:id="rId74"/>
    <p:sldId id="378" r:id="rId75"/>
    <p:sldId id="379" r:id="rId76"/>
    <p:sldId id="442" r:id="rId77"/>
    <p:sldId id="462" r:id="rId78"/>
    <p:sldId id="443" r:id="rId79"/>
    <p:sldId id="465" r:id="rId80"/>
    <p:sldId id="463" r:id="rId81"/>
    <p:sldId id="381" r:id="rId82"/>
    <p:sldId id="382" r:id="rId83"/>
    <p:sldId id="468" r:id="rId84"/>
  </p:sldIdLst>
  <p:sldSz cx="10287000" cy="6858000" type="35mm"/>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 xmlns:p15="http://schemas.microsoft.com/office/powerpoint/2012/main">
        <p15:guide id="1" orient="horz" pos="4297">
          <p15:clr>
            <a:srgbClr val="A4A3A4"/>
          </p15:clr>
        </p15:guide>
        <p15:guide id="2" pos="3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8" d="100"/>
          <a:sy n="68" d="100"/>
        </p:scale>
        <p:origin x="-1206" y="-96"/>
      </p:cViewPr>
      <p:guideLst>
        <p:guide orient="horz" pos="4297"/>
        <p:guide pos="324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microsoft.com/office/2016/11/relationships/changesInfo" Target="changesInfos/changesInfo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Gireesh" userId="718d1e7f-1cee-4e82-a8aa-3dc432441fef" providerId="ADAL" clId="{A9402F96-4312-47D1-BD85-4E37800852AB}"/>
    <pc:docChg chg="custSel addSld modSld">
      <pc:chgData name="C.Gireesh" userId="718d1e7f-1cee-4e82-a8aa-3dc432441fef" providerId="ADAL" clId="{A9402F96-4312-47D1-BD85-4E37800852AB}" dt="2023-04-25T04:44:25.932" v="84" actId="14100"/>
      <pc:docMkLst>
        <pc:docMk/>
      </pc:docMkLst>
      <pc:sldChg chg="addSp delSp mod">
        <pc:chgData name="C.Gireesh" userId="718d1e7f-1cee-4e82-a8aa-3dc432441fef" providerId="ADAL" clId="{A9402F96-4312-47D1-BD85-4E37800852AB}" dt="2023-04-06T07:49:15.344" v="3" actId="22"/>
        <pc:sldMkLst>
          <pc:docMk/>
          <pc:sldMk cId="0" sldId="329"/>
        </pc:sldMkLst>
        <pc:picChg chg="add">
          <ac:chgData name="C.Gireesh" userId="718d1e7f-1cee-4e82-a8aa-3dc432441fef" providerId="ADAL" clId="{A9402F96-4312-47D1-BD85-4E37800852AB}" dt="2023-04-06T07:49:15.344" v="3" actId="22"/>
          <ac:picMkLst>
            <pc:docMk/>
            <pc:sldMk cId="0" sldId="329"/>
            <ac:picMk id="3" creationId="{0A34A904-B6B7-BF76-6FFD-272E838B13D0}"/>
          </ac:picMkLst>
        </pc:picChg>
        <pc:picChg chg="del">
          <ac:chgData name="C.Gireesh" userId="718d1e7f-1cee-4e82-a8aa-3dc432441fef" providerId="ADAL" clId="{A9402F96-4312-47D1-BD85-4E37800852AB}" dt="2023-04-06T07:49:09.855" v="0" actId="478"/>
          <ac:picMkLst>
            <pc:docMk/>
            <pc:sldMk cId="0" sldId="329"/>
            <ac:picMk id="6146" creationId="{00000000-0000-0000-0000-000000000000}"/>
          </ac:picMkLst>
        </pc:picChg>
        <pc:picChg chg="del">
          <ac:chgData name="C.Gireesh" userId="718d1e7f-1cee-4e82-a8aa-3dc432441fef" providerId="ADAL" clId="{A9402F96-4312-47D1-BD85-4E37800852AB}" dt="2023-04-06T07:49:11.396" v="1" actId="478"/>
          <ac:picMkLst>
            <pc:docMk/>
            <pc:sldMk cId="0" sldId="329"/>
            <ac:picMk id="6147" creationId="{00000000-0000-0000-0000-000000000000}"/>
          </ac:picMkLst>
        </pc:picChg>
        <pc:picChg chg="del">
          <ac:chgData name="C.Gireesh" userId="718d1e7f-1cee-4e82-a8aa-3dc432441fef" providerId="ADAL" clId="{A9402F96-4312-47D1-BD85-4E37800852AB}" dt="2023-04-06T07:49:13.098" v="2" actId="478"/>
          <ac:picMkLst>
            <pc:docMk/>
            <pc:sldMk cId="0" sldId="329"/>
            <ac:picMk id="6148" creationId="{00000000-0000-0000-0000-000000000000}"/>
          </ac:picMkLst>
        </pc:picChg>
      </pc:sldChg>
      <pc:sldChg chg="addSp delSp modSp mod">
        <pc:chgData name="C.Gireesh" userId="718d1e7f-1cee-4e82-a8aa-3dc432441fef" providerId="ADAL" clId="{A9402F96-4312-47D1-BD85-4E37800852AB}" dt="2023-04-06T08:00:49.868" v="39" actId="20577"/>
        <pc:sldMkLst>
          <pc:docMk/>
          <pc:sldMk cId="0" sldId="332"/>
        </pc:sldMkLst>
        <pc:spChg chg="mod">
          <ac:chgData name="C.Gireesh" userId="718d1e7f-1cee-4e82-a8aa-3dc432441fef" providerId="ADAL" clId="{A9402F96-4312-47D1-BD85-4E37800852AB}" dt="2023-04-06T08:00:49.868" v="39" actId="20577"/>
          <ac:spMkLst>
            <pc:docMk/>
            <pc:sldMk cId="0" sldId="332"/>
            <ac:spMk id="11267" creationId="{00000000-0000-0000-0000-000000000000}"/>
          </ac:spMkLst>
        </pc:spChg>
        <pc:picChg chg="add mod">
          <ac:chgData name="C.Gireesh" userId="718d1e7f-1cee-4e82-a8aa-3dc432441fef" providerId="ADAL" clId="{A9402F96-4312-47D1-BD85-4E37800852AB}" dt="2023-04-06T08:00:34.332" v="23" actId="1076"/>
          <ac:picMkLst>
            <pc:docMk/>
            <pc:sldMk cId="0" sldId="332"/>
            <ac:picMk id="3" creationId="{5DD6DB0B-C077-32D4-ECF9-27AC0616E456}"/>
          </ac:picMkLst>
        </pc:picChg>
        <pc:picChg chg="mod">
          <ac:chgData name="C.Gireesh" userId="718d1e7f-1cee-4e82-a8aa-3dc432441fef" providerId="ADAL" clId="{A9402F96-4312-47D1-BD85-4E37800852AB}" dt="2023-04-06T08:00:16.693" v="17" actId="1076"/>
          <ac:picMkLst>
            <pc:docMk/>
            <pc:sldMk cId="0" sldId="332"/>
            <ac:picMk id="11268" creationId="{00000000-0000-0000-0000-000000000000}"/>
          </ac:picMkLst>
        </pc:picChg>
        <pc:picChg chg="mod">
          <ac:chgData name="C.Gireesh" userId="718d1e7f-1cee-4e82-a8aa-3dc432441fef" providerId="ADAL" clId="{A9402F96-4312-47D1-BD85-4E37800852AB}" dt="2023-04-06T08:00:18.098" v="18" actId="1076"/>
          <ac:picMkLst>
            <pc:docMk/>
            <pc:sldMk cId="0" sldId="332"/>
            <ac:picMk id="11269" creationId="{00000000-0000-0000-0000-000000000000}"/>
          </ac:picMkLst>
        </pc:picChg>
        <pc:picChg chg="mod">
          <ac:chgData name="C.Gireesh" userId="718d1e7f-1cee-4e82-a8aa-3dc432441fef" providerId="ADAL" clId="{A9402F96-4312-47D1-BD85-4E37800852AB}" dt="2023-04-06T08:00:20.398" v="19" actId="1076"/>
          <ac:picMkLst>
            <pc:docMk/>
            <pc:sldMk cId="0" sldId="332"/>
            <ac:picMk id="11270" creationId="{00000000-0000-0000-0000-000000000000}"/>
          </ac:picMkLst>
        </pc:picChg>
        <pc:picChg chg="mod">
          <ac:chgData name="C.Gireesh" userId="718d1e7f-1cee-4e82-a8aa-3dc432441fef" providerId="ADAL" clId="{A9402F96-4312-47D1-BD85-4E37800852AB}" dt="2023-04-06T08:00:24.589" v="20" actId="1076"/>
          <ac:picMkLst>
            <pc:docMk/>
            <pc:sldMk cId="0" sldId="332"/>
            <ac:picMk id="11271" creationId="{00000000-0000-0000-0000-000000000000}"/>
          </ac:picMkLst>
        </pc:picChg>
        <pc:picChg chg="del">
          <ac:chgData name="C.Gireesh" userId="718d1e7f-1cee-4e82-a8aa-3dc432441fef" providerId="ADAL" clId="{A9402F96-4312-47D1-BD85-4E37800852AB}" dt="2023-04-06T08:00:05.652" v="14" actId="478"/>
          <ac:picMkLst>
            <pc:docMk/>
            <pc:sldMk cId="0" sldId="332"/>
            <ac:picMk id="11273" creationId="{00000000-0000-0000-0000-000000000000}"/>
          </ac:picMkLst>
        </pc:picChg>
      </pc:sldChg>
      <pc:sldChg chg="addSp delSp modSp mod">
        <pc:chgData name="C.Gireesh" userId="718d1e7f-1cee-4e82-a8aa-3dc432441fef" providerId="ADAL" clId="{A9402F96-4312-47D1-BD85-4E37800852AB}" dt="2023-04-06T07:59:35.336" v="13" actId="14100"/>
        <pc:sldMkLst>
          <pc:docMk/>
          <pc:sldMk cId="0" sldId="425"/>
        </pc:sldMkLst>
        <pc:picChg chg="add mod">
          <ac:chgData name="C.Gireesh" userId="718d1e7f-1cee-4e82-a8aa-3dc432441fef" providerId="ADAL" clId="{A9402F96-4312-47D1-BD85-4E37800852AB}" dt="2023-04-06T07:59:35.336" v="13" actId="14100"/>
          <ac:picMkLst>
            <pc:docMk/>
            <pc:sldMk cId="0" sldId="425"/>
            <ac:picMk id="3" creationId="{AE080E6F-A4D9-2D58-DF85-69E8EBE6D736}"/>
          </ac:picMkLst>
        </pc:picChg>
        <pc:picChg chg="del">
          <ac:chgData name="C.Gireesh" userId="718d1e7f-1cee-4e82-a8aa-3dc432441fef" providerId="ADAL" clId="{A9402F96-4312-47D1-BD85-4E37800852AB}" dt="2023-04-06T07:59:24.460" v="8" actId="478"/>
          <ac:picMkLst>
            <pc:docMk/>
            <pc:sldMk cId="0" sldId="425"/>
            <ac:picMk id="12292" creationId="{00000000-0000-0000-0000-000000000000}"/>
          </ac:picMkLst>
        </pc:picChg>
        <pc:picChg chg="del">
          <ac:chgData name="C.Gireesh" userId="718d1e7f-1cee-4e82-a8aa-3dc432441fef" providerId="ADAL" clId="{A9402F96-4312-47D1-BD85-4E37800852AB}" dt="2023-04-06T07:59:25.268" v="9" actId="478"/>
          <ac:picMkLst>
            <pc:docMk/>
            <pc:sldMk cId="0" sldId="425"/>
            <ac:picMk id="12293" creationId="{00000000-0000-0000-0000-000000000000}"/>
          </ac:picMkLst>
        </pc:picChg>
      </pc:sldChg>
      <pc:sldChg chg="addSp delSp modSp mod">
        <pc:chgData name="C.Gireesh" userId="718d1e7f-1cee-4e82-a8aa-3dc432441fef" providerId="ADAL" clId="{A9402F96-4312-47D1-BD85-4E37800852AB}" dt="2023-04-06T07:53:04.995" v="7" actId="1076"/>
        <pc:sldMkLst>
          <pc:docMk/>
          <pc:sldMk cId="0" sldId="427"/>
        </pc:sldMkLst>
        <pc:picChg chg="add mod">
          <ac:chgData name="C.Gireesh" userId="718d1e7f-1cee-4e82-a8aa-3dc432441fef" providerId="ADAL" clId="{A9402F96-4312-47D1-BD85-4E37800852AB}" dt="2023-04-06T07:53:04.995" v="7" actId="1076"/>
          <ac:picMkLst>
            <pc:docMk/>
            <pc:sldMk cId="0" sldId="427"/>
            <ac:picMk id="3" creationId="{88ABB3B0-6E68-5D5C-28FA-EB0014C841D4}"/>
          </ac:picMkLst>
        </pc:picChg>
        <pc:picChg chg="del">
          <ac:chgData name="C.Gireesh" userId="718d1e7f-1cee-4e82-a8aa-3dc432441fef" providerId="ADAL" clId="{A9402F96-4312-47D1-BD85-4E37800852AB}" dt="2023-04-06T07:52:54.893" v="4" actId="478"/>
          <ac:picMkLst>
            <pc:docMk/>
            <pc:sldMk cId="0" sldId="427"/>
            <ac:picMk id="8197" creationId="{00000000-0000-0000-0000-000000000000}"/>
          </ac:picMkLst>
        </pc:picChg>
      </pc:sldChg>
      <pc:sldChg chg="addSp delSp modSp mod">
        <pc:chgData name="C.Gireesh" userId="718d1e7f-1cee-4e82-a8aa-3dc432441fef" providerId="ADAL" clId="{A9402F96-4312-47D1-BD85-4E37800852AB}" dt="2023-04-06T08:38:47.754" v="72" actId="20577"/>
        <pc:sldMkLst>
          <pc:docMk/>
          <pc:sldMk cId="0" sldId="435"/>
        </pc:sldMkLst>
        <pc:spChg chg="mod">
          <ac:chgData name="C.Gireesh" userId="718d1e7f-1cee-4e82-a8aa-3dc432441fef" providerId="ADAL" clId="{A9402F96-4312-47D1-BD85-4E37800852AB}" dt="2023-04-06T08:38:47.754" v="72" actId="20577"/>
          <ac:spMkLst>
            <pc:docMk/>
            <pc:sldMk cId="0" sldId="435"/>
            <ac:spMk id="43011" creationId="{00000000-0000-0000-0000-000000000000}"/>
          </ac:spMkLst>
        </pc:spChg>
        <pc:picChg chg="add mod">
          <ac:chgData name="C.Gireesh" userId="718d1e7f-1cee-4e82-a8aa-3dc432441fef" providerId="ADAL" clId="{A9402F96-4312-47D1-BD85-4E37800852AB}" dt="2023-04-06T08:38:38.965" v="62" actId="1076"/>
          <ac:picMkLst>
            <pc:docMk/>
            <pc:sldMk cId="0" sldId="435"/>
            <ac:picMk id="3" creationId="{82CD8403-3300-1F25-0E96-EBD27716CB8A}"/>
          </ac:picMkLst>
        </pc:picChg>
        <pc:picChg chg="del">
          <ac:chgData name="C.Gireesh" userId="718d1e7f-1cee-4e82-a8aa-3dc432441fef" providerId="ADAL" clId="{A9402F96-4312-47D1-BD85-4E37800852AB}" dt="2023-04-06T08:38:20.459" v="56" actId="478"/>
          <ac:picMkLst>
            <pc:docMk/>
            <pc:sldMk cId="0" sldId="435"/>
            <ac:picMk id="43012" creationId="{00000000-0000-0000-0000-000000000000}"/>
          </ac:picMkLst>
        </pc:picChg>
        <pc:picChg chg="del">
          <ac:chgData name="C.Gireesh" userId="718d1e7f-1cee-4e82-a8aa-3dc432441fef" providerId="ADAL" clId="{A9402F96-4312-47D1-BD85-4E37800852AB}" dt="2023-04-06T08:38:21.924" v="57" actId="478"/>
          <ac:picMkLst>
            <pc:docMk/>
            <pc:sldMk cId="0" sldId="435"/>
            <ac:picMk id="43013" creationId="{00000000-0000-0000-0000-000000000000}"/>
          </ac:picMkLst>
        </pc:picChg>
      </pc:sldChg>
      <pc:sldChg chg="addSp delSp modSp mod">
        <pc:chgData name="C.Gireesh" userId="718d1e7f-1cee-4e82-a8aa-3dc432441fef" providerId="ADAL" clId="{A9402F96-4312-47D1-BD85-4E37800852AB}" dt="2023-04-25T04:43:21.357" v="80" actId="14100"/>
        <pc:sldMkLst>
          <pc:docMk/>
          <pc:sldMk cId="0" sldId="436"/>
        </pc:sldMkLst>
        <pc:picChg chg="add mod">
          <ac:chgData name="C.Gireesh" userId="718d1e7f-1cee-4e82-a8aa-3dc432441fef" providerId="ADAL" clId="{A9402F96-4312-47D1-BD85-4E37800852AB}" dt="2023-04-25T04:43:21.357" v="80" actId="14100"/>
          <ac:picMkLst>
            <pc:docMk/>
            <pc:sldMk cId="0" sldId="436"/>
            <ac:picMk id="3" creationId="{BA92E8AC-DB9A-3EC2-B985-12D8D43801BC}"/>
          </ac:picMkLst>
        </pc:picChg>
        <pc:picChg chg="del">
          <ac:chgData name="C.Gireesh" userId="718d1e7f-1cee-4e82-a8aa-3dc432441fef" providerId="ADAL" clId="{A9402F96-4312-47D1-BD85-4E37800852AB}" dt="2023-04-25T04:43:17" v="78" actId="478"/>
          <ac:picMkLst>
            <pc:docMk/>
            <pc:sldMk cId="0" sldId="436"/>
            <ac:picMk id="4100" creationId="{00000000-0000-0000-0000-000000000000}"/>
          </ac:picMkLst>
        </pc:picChg>
      </pc:sldChg>
      <pc:sldChg chg="addSp delSp modSp mod">
        <pc:chgData name="C.Gireesh" userId="718d1e7f-1cee-4e82-a8aa-3dc432441fef" providerId="ADAL" clId="{A9402F96-4312-47D1-BD85-4E37800852AB}" dt="2023-04-06T08:36:52.062" v="55" actId="14100"/>
        <pc:sldMkLst>
          <pc:docMk/>
          <pc:sldMk cId="0" sldId="438"/>
        </pc:sldMkLst>
        <pc:picChg chg="add del mod">
          <ac:chgData name="C.Gireesh" userId="718d1e7f-1cee-4e82-a8aa-3dc432441fef" providerId="ADAL" clId="{A9402F96-4312-47D1-BD85-4E37800852AB}" dt="2023-04-06T08:36:45.489" v="52" actId="478"/>
          <ac:picMkLst>
            <pc:docMk/>
            <pc:sldMk cId="0" sldId="438"/>
            <ac:picMk id="3" creationId="{DC0CF4F5-3C2C-DEE8-5479-3445C370AEE7}"/>
          </ac:picMkLst>
        </pc:picChg>
        <pc:picChg chg="add mod">
          <ac:chgData name="C.Gireesh" userId="718d1e7f-1cee-4e82-a8aa-3dc432441fef" providerId="ADAL" clId="{A9402F96-4312-47D1-BD85-4E37800852AB}" dt="2023-04-06T08:36:52.062" v="55" actId="14100"/>
          <ac:picMkLst>
            <pc:docMk/>
            <pc:sldMk cId="0" sldId="438"/>
            <ac:picMk id="5" creationId="{B69DF774-9570-115A-A499-01F2645A1038}"/>
          </ac:picMkLst>
        </pc:picChg>
        <pc:picChg chg="del">
          <ac:chgData name="C.Gireesh" userId="718d1e7f-1cee-4e82-a8aa-3dc432441fef" providerId="ADAL" clId="{A9402F96-4312-47D1-BD85-4E37800852AB}" dt="2023-04-06T08:36:09.646" v="48" actId="478"/>
          <ac:picMkLst>
            <pc:docMk/>
            <pc:sldMk cId="0" sldId="438"/>
            <ac:picMk id="44036" creationId="{00000000-0000-0000-0000-000000000000}"/>
          </ac:picMkLst>
        </pc:picChg>
      </pc:sldChg>
      <pc:sldChg chg="addSp delSp modSp mod">
        <pc:chgData name="C.Gireesh" userId="718d1e7f-1cee-4e82-a8aa-3dc432441fef" providerId="ADAL" clId="{A9402F96-4312-47D1-BD85-4E37800852AB}" dt="2023-04-25T04:38:36.470" v="77" actId="14100"/>
        <pc:sldMkLst>
          <pc:docMk/>
          <pc:sldMk cId="0" sldId="453"/>
        </pc:sldMkLst>
        <pc:picChg chg="add mod">
          <ac:chgData name="C.Gireesh" userId="718d1e7f-1cee-4e82-a8aa-3dc432441fef" providerId="ADAL" clId="{A9402F96-4312-47D1-BD85-4E37800852AB}" dt="2023-04-25T04:38:36.470" v="77" actId="14100"/>
          <ac:picMkLst>
            <pc:docMk/>
            <pc:sldMk cId="0" sldId="453"/>
            <ac:picMk id="5" creationId="{464AC39D-77DD-9D7C-51EB-B1574985B23C}"/>
          </ac:picMkLst>
        </pc:picChg>
        <pc:picChg chg="del">
          <ac:chgData name="C.Gireesh" userId="718d1e7f-1cee-4e82-a8aa-3dc432441fef" providerId="ADAL" clId="{A9402F96-4312-47D1-BD85-4E37800852AB}" dt="2023-04-25T04:38:24.029" v="73" actId="478"/>
          <ac:picMkLst>
            <pc:docMk/>
            <pc:sldMk cId="0" sldId="453"/>
            <ac:picMk id="2050" creationId="{00000000-0000-0000-0000-000000000000}"/>
          </ac:picMkLst>
        </pc:picChg>
      </pc:sldChg>
      <pc:sldChg chg="addSp modSp mod">
        <pc:chgData name="C.Gireesh" userId="718d1e7f-1cee-4e82-a8aa-3dc432441fef" providerId="ADAL" clId="{A9402F96-4312-47D1-BD85-4E37800852AB}" dt="2023-04-06T08:26:53.776" v="47" actId="14100"/>
        <pc:sldMkLst>
          <pc:docMk/>
          <pc:sldMk cId="0" sldId="455"/>
        </pc:sldMkLst>
        <pc:picChg chg="add mod">
          <ac:chgData name="C.Gireesh" userId="718d1e7f-1cee-4e82-a8aa-3dc432441fef" providerId="ADAL" clId="{A9402F96-4312-47D1-BD85-4E37800852AB}" dt="2023-04-06T08:26:53.776" v="47" actId="14100"/>
          <ac:picMkLst>
            <pc:docMk/>
            <pc:sldMk cId="0" sldId="455"/>
            <ac:picMk id="5" creationId="{0B39864D-0D51-70AA-CD43-0324620D3AC3}"/>
          </ac:picMkLst>
        </pc:picChg>
      </pc:sldChg>
      <pc:sldChg chg="addSp modSp new mod">
        <pc:chgData name="C.Gireesh" userId="718d1e7f-1cee-4e82-a8aa-3dc432441fef" providerId="ADAL" clId="{A9402F96-4312-47D1-BD85-4E37800852AB}" dt="2023-04-06T08:03:18.653" v="44" actId="1076"/>
        <pc:sldMkLst>
          <pc:docMk/>
          <pc:sldMk cId="3906834947" sldId="466"/>
        </pc:sldMkLst>
        <pc:picChg chg="add mod">
          <ac:chgData name="C.Gireesh" userId="718d1e7f-1cee-4e82-a8aa-3dc432441fef" providerId="ADAL" clId="{A9402F96-4312-47D1-BD85-4E37800852AB}" dt="2023-04-06T08:03:18.653" v="44" actId="1076"/>
          <ac:picMkLst>
            <pc:docMk/>
            <pc:sldMk cId="3906834947" sldId="466"/>
            <ac:picMk id="3" creationId="{A36A9B71-4F91-CAF7-771E-80070AF98C41}"/>
          </ac:picMkLst>
        </pc:picChg>
      </pc:sldChg>
      <pc:sldChg chg="addSp modSp new mod">
        <pc:chgData name="C.Gireesh" userId="718d1e7f-1cee-4e82-a8aa-3dc432441fef" providerId="ADAL" clId="{A9402F96-4312-47D1-BD85-4E37800852AB}" dt="2023-04-25T04:44:25.932" v="84" actId="14100"/>
        <pc:sldMkLst>
          <pc:docMk/>
          <pc:sldMk cId="2640895258" sldId="467"/>
        </pc:sldMkLst>
        <pc:picChg chg="add mod">
          <ac:chgData name="C.Gireesh" userId="718d1e7f-1cee-4e82-a8aa-3dc432441fef" providerId="ADAL" clId="{A9402F96-4312-47D1-BD85-4E37800852AB}" dt="2023-04-25T04:44:25.932" v="84" actId="14100"/>
          <ac:picMkLst>
            <pc:docMk/>
            <pc:sldMk cId="2640895258" sldId="467"/>
            <ac:picMk id="5" creationId="{FDE31CCE-57B7-17F0-9F69-74029A3ADA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286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84996" name="Rectangle 4"/>
          <p:cNvSpPr>
            <a:spLocks noGrp="1" noRot="1" noChangeAspect="1" noChangeArrowheads="1" noTextEdit="1"/>
          </p:cNvSpPr>
          <p:nvPr>
            <p:ph type="sldImg" idx="2"/>
          </p:nvPr>
        </p:nvSpPr>
        <p:spPr bwMode="auto">
          <a:xfrm>
            <a:off x="857250" y="685800"/>
            <a:ext cx="5143500" cy="3429000"/>
          </a:xfrm>
          <a:prstGeom prst="rect">
            <a:avLst/>
          </a:prstGeom>
          <a:noFill/>
          <a:ln w="9525">
            <a:solidFill>
              <a:srgbClr val="000000"/>
            </a:solidFill>
            <a:miter lim="800000"/>
            <a:headEnd/>
            <a:tailEnd/>
          </a:ln>
        </p:spPr>
      </p:sp>
      <p:sp>
        <p:nvSpPr>
          <p:cNvPr id="286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6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286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A6983A82-A05A-4AC1-BDFA-42C86D84B1A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1525" y="2130426"/>
            <a:ext cx="874395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543050" y="3886200"/>
            <a:ext cx="72009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514350" y="1600201"/>
            <a:ext cx="92583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58075" y="274639"/>
            <a:ext cx="2314575"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514350" y="274639"/>
            <a:ext cx="677227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1143000"/>
          </a:xfrm>
          <a:prstGeom prst="rect">
            <a:avLst/>
          </a:prstGeom>
        </p:spPr>
        <p:txBody>
          <a:bodyPr/>
          <a:lstStyle>
            <a:lvl1pPr>
              <a:defRPr sz="3600"/>
            </a:lvl1pPr>
          </a:lstStyle>
          <a:p>
            <a:r>
              <a:rPr lang="en-US" dirty="0"/>
              <a:t>Click to edit Master title style</a:t>
            </a:r>
          </a:p>
        </p:txBody>
      </p:sp>
      <p:sp>
        <p:nvSpPr>
          <p:cNvPr id="3" name="Content Placeholder 2"/>
          <p:cNvSpPr>
            <a:spLocks noGrp="1"/>
          </p:cNvSpPr>
          <p:nvPr>
            <p:ph idx="1"/>
          </p:nvPr>
        </p:nvSpPr>
        <p:spPr>
          <a:xfrm>
            <a:off x="514350" y="1600201"/>
            <a:ext cx="9258300" cy="4525963"/>
          </a:xfrm>
          <a:prstGeom prst="rect">
            <a:avLst/>
          </a:prstGeom>
        </p:spPr>
        <p:txBody>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602" y="4406901"/>
            <a:ext cx="874395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812602" y="2906713"/>
            <a:ext cx="874395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514350" y="1600201"/>
            <a:ext cx="4543425"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29225" y="1600201"/>
            <a:ext cx="4543425"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4350" y="1535113"/>
            <a:ext cx="454521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4350" y="2174875"/>
            <a:ext cx="454521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225654" y="1535113"/>
            <a:ext cx="454699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225654" y="2174875"/>
            <a:ext cx="454699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11430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1" y="273050"/>
            <a:ext cx="338435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021931" y="273051"/>
            <a:ext cx="575071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14351" y="1435101"/>
            <a:ext cx="338435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6324" y="4800600"/>
            <a:ext cx="6172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016324" y="612775"/>
            <a:ext cx="6172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016324" y="5367338"/>
            <a:ext cx="6172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52932" name="Line 4"/>
          <p:cNvSpPr>
            <a:spLocks noChangeShapeType="1"/>
          </p:cNvSpPr>
          <p:nvPr/>
        </p:nvSpPr>
        <p:spPr bwMode="auto">
          <a:xfrm flipH="1" flipV="1">
            <a:off x="-217488" y="6858000"/>
            <a:ext cx="10504488" cy="0"/>
          </a:xfrm>
          <a:prstGeom prst="line">
            <a:avLst/>
          </a:prstGeom>
          <a:noFill/>
          <a:ln w="3175">
            <a:solidFill>
              <a:srgbClr val="B2B2B2"/>
            </a:solidFill>
            <a:round/>
            <a:headEnd/>
            <a:tailEnd/>
          </a:ln>
          <a:effectLst/>
        </p:spPr>
        <p:txBody>
          <a:bodyPr wrap="none" anchor="ctr"/>
          <a:lstStyle/>
          <a:p>
            <a:pPr>
              <a:defRPr/>
            </a:pPr>
            <a:endParaRPr lang="en-US"/>
          </a:p>
        </p:txBody>
      </p:sp>
      <p:sp>
        <p:nvSpPr>
          <p:cNvPr id="252934" name="Line 6"/>
          <p:cNvSpPr>
            <a:spLocks noChangeShapeType="1"/>
          </p:cNvSpPr>
          <p:nvPr/>
        </p:nvSpPr>
        <p:spPr bwMode="auto">
          <a:xfrm flipH="1">
            <a:off x="0" y="617538"/>
            <a:ext cx="10287000" cy="103187"/>
          </a:xfrm>
          <a:prstGeom prst="line">
            <a:avLst/>
          </a:prstGeom>
          <a:noFill/>
          <a:ln w="3175">
            <a:solidFill>
              <a:srgbClr val="B2B2B2"/>
            </a:solidFill>
            <a:round/>
            <a:headEnd/>
            <a:tailEnd/>
          </a:ln>
          <a:effectLst/>
        </p:spPr>
        <p:txBody>
          <a:bodyPr wrap="none" anchor="ctr"/>
          <a:lstStyle/>
          <a:p>
            <a:pPr>
              <a:defRPr/>
            </a:pPr>
            <a:endParaRPr lang="en-US"/>
          </a:p>
        </p:txBody>
      </p:sp>
      <p:sp>
        <p:nvSpPr>
          <p:cNvPr id="252935" name="Text Box 7"/>
          <p:cNvSpPr txBox="1">
            <a:spLocks noChangeArrowheads="1"/>
          </p:cNvSpPr>
          <p:nvPr/>
        </p:nvSpPr>
        <p:spPr bwMode="auto">
          <a:xfrm>
            <a:off x="0" y="6581775"/>
            <a:ext cx="5270500" cy="276225"/>
          </a:xfrm>
          <a:prstGeom prst="rect">
            <a:avLst/>
          </a:prstGeom>
          <a:noFill/>
          <a:ln w="9525">
            <a:noFill/>
            <a:miter lim="800000"/>
            <a:headEnd/>
            <a:tailEnd/>
          </a:ln>
          <a:effectLst/>
        </p:spPr>
        <p:txBody>
          <a:bodyPr wrap="none">
            <a:spAutoFit/>
          </a:bodyPr>
          <a:lstStyle/>
          <a:p>
            <a:pPr>
              <a:defRPr/>
            </a:pPr>
            <a:r>
              <a:rPr lang="en-US" sz="1200" dirty="0" err="1">
                <a:latin typeface="Arial" charset="0"/>
              </a:rPr>
              <a:t>C.Gireesh</a:t>
            </a:r>
            <a:r>
              <a:rPr lang="en-US" sz="1200" dirty="0">
                <a:latin typeface="Arial" charset="0"/>
              </a:rPr>
              <a:t>, Assistant Professor, </a:t>
            </a:r>
            <a:r>
              <a:rPr lang="en-US" sz="1200" dirty="0" err="1">
                <a:latin typeface="Arial" charset="0"/>
              </a:rPr>
              <a:t>Vasavi</a:t>
            </a:r>
            <a:r>
              <a:rPr lang="en-US" sz="1200" dirty="0">
                <a:latin typeface="Arial" charset="0"/>
              </a:rPr>
              <a:t> College of Engineering, Hyderabad</a:t>
            </a:r>
            <a:r>
              <a:rPr lang="en-US" sz="1200" dirty="0"/>
              <a:t> </a:t>
            </a:r>
          </a:p>
        </p:txBody>
      </p:sp>
      <p:sp>
        <p:nvSpPr>
          <p:cNvPr id="252938" name="Text Box 10"/>
          <p:cNvSpPr txBox="1">
            <a:spLocks noChangeArrowheads="1"/>
          </p:cNvSpPr>
          <p:nvPr userDrawn="1"/>
        </p:nvSpPr>
        <p:spPr bwMode="auto">
          <a:xfrm>
            <a:off x="1827213" y="0"/>
            <a:ext cx="6746875" cy="603250"/>
          </a:xfrm>
          <a:prstGeom prst="rect">
            <a:avLst/>
          </a:prstGeom>
          <a:noFill/>
          <a:ln w="9525">
            <a:noFill/>
            <a:miter lim="800000"/>
            <a:headEnd/>
            <a:tailEnd/>
          </a:ln>
          <a:effectLst>
            <a:outerShdw dist="17961" dir="2700000" algn="ctr" rotWithShape="0">
              <a:srgbClr val="B2B2B2"/>
            </a:outerShdw>
          </a:effectLst>
        </p:spPr>
        <p:txBody>
          <a:bodyPr>
            <a:spAutoFit/>
          </a:bodyPr>
          <a:lstStyle/>
          <a:p>
            <a:pPr algn="ctr">
              <a:defRPr/>
            </a:pPr>
            <a:r>
              <a:rPr lang="en-US" sz="1400" dirty="0">
                <a:solidFill>
                  <a:srgbClr val="000000"/>
                </a:solidFill>
                <a:latin typeface="Verdana" pitchFamily="34" charset="0"/>
              </a:rPr>
              <a:t>Chapter 10</a:t>
            </a:r>
          </a:p>
          <a:p>
            <a:pPr algn="ctr">
              <a:lnSpc>
                <a:spcPct val="25000"/>
              </a:lnSpc>
              <a:defRPr/>
            </a:pPr>
            <a:endParaRPr lang="en-US" sz="1400" dirty="0">
              <a:solidFill>
                <a:srgbClr val="000000"/>
              </a:solidFill>
              <a:latin typeface="Verdana" pitchFamily="34" charset="0"/>
            </a:endParaRPr>
          </a:p>
          <a:p>
            <a:pPr algn="ctr">
              <a:defRPr/>
            </a:pPr>
            <a:r>
              <a:rPr lang="en-US" sz="1600" dirty="0">
                <a:solidFill>
                  <a:srgbClr val="000000"/>
                </a:solidFill>
                <a:latin typeface="Verdana" pitchFamily="34" charset="0"/>
              </a:rPr>
              <a:t>Image Segmentation</a:t>
            </a: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w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w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w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w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w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xml"/><Relationship Id="rId4" Type="http://schemas.openxmlformats.org/officeDocument/2006/relationships/image" Target="../media/image129.wmf"/></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slideLayout" Target="../slideLayouts/slideLayout4.xml"/><Relationship Id="rId4" Type="http://schemas.openxmlformats.org/officeDocument/2006/relationships/image" Target="../media/image132.png"/></Relationships>
</file>

<file path=ppt/slides/_rels/slide82.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3"/>
          <p:cNvSpPr>
            <a:spLocks noGrp="1"/>
          </p:cNvSpPr>
          <p:nvPr>
            <p:ph type="ctrTitle"/>
          </p:nvPr>
        </p:nvSpPr>
        <p:spPr bwMode="auto">
          <a:xfrm>
            <a:off x="771525" y="2130425"/>
            <a:ext cx="8743950" cy="1470025"/>
          </a:xfrm>
          <a:noFill/>
          <a:ln>
            <a:miter lim="800000"/>
            <a:headEnd/>
            <a:tailEnd/>
          </a:ln>
        </p:spPr>
        <p:txBody>
          <a:bodyPr vert="horz" wrap="square" lIns="91440" tIns="45720" rIns="91440" bIns="45720" numCol="1" anchor="t" anchorCtr="0" compatLnSpc="1">
            <a:prstTxWarp prst="textNoShape">
              <a:avLst/>
            </a:prstTxWarp>
          </a:bodyPr>
          <a:lstStyle/>
          <a:p>
            <a:r>
              <a:rPr lang="en-IN"/>
              <a:t>Image Segmentation</a:t>
            </a:r>
            <a:endParaRPr lang="en-US"/>
          </a:p>
        </p:txBody>
      </p:sp>
      <p:sp>
        <p:nvSpPr>
          <p:cNvPr id="2051" name="Subtitle 4"/>
          <p:cNvSpPr>
            <a:spLocks noGrp="1"/>
          </p:cNvSpPr>
          <p:nvPr>
            <p:ph type="subTitle" idx="1"/>
          </p:nvPr>
        </p:nvSpPr>
        <p:spPr bwMode="auto">
          <a:noFill/>
          <a:ln>
            <a:miter lim="800000"/>
            <a:headEnd/>
            <a:tailEnd/>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3343275" y="3046413"/>
            <a:ext cx="2024063" cy="1768475"/>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5875338" y="4141788"/>
            <a:ext cx="1173162" cy="450850"/>
          </a:xfrm>
          <a:prstGeom prst="rect">
            <a:avLst/>
          </a:prstGeom>
          <a:noFill/>
          <a:ln w="9525">
            <a:noFill/>
            <a:miter lim="800000"/>
            <a:headEnd/>
            <a:tailEnd/>
          </a:ln>
        </p:spPr>
      </p:pic>
      <p:sp>
        <p:nvSpPr>
          <p:cNvPr id="10244" name="Title 3"/>
          <p:cNvSpPr>
            <a:spLocks noGrp="1"/>
          </p:cNvSpPr>
          <p:nvPr>
            <p:ph type="title"/>
          </p:nvPr>
        </p:nvSpPr>
        <p:spPr bwMode="auto">
          <a:xfrm>
            <a:off x="514350" y="738188"/>
            <a:ext cx="9258300" cy="387350"/>
          </a:xfrm>
          <a:noFill/>
          <a:ln>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45" name="Content Placeholder 4"/>
          <p:cNvSpPr>
            <a:spLocks noGrp="1"/>
          </p:cNvSpPr>
          <p:nvPr>
            <p:ph idx="1"/>
          </p:nvPr>
        </p:nvSpPr>
        <p:spPr bwMode="auto">
          <a:xfrm>
            <a:off x="444500" y="1365250"/>
            <a:ext cx="9258300" cy="5189538"/>
          </a:xfrm>
          <a:noFill/>
          <a:ln>
            <a:miter lim="800000"/>
            <a:headEnd/>
            <a:tailEnd/>
          </a:ln>
        </p:spPr>
        <p:txBody>
          <a:bodyPr vert="horz" wrap="square" lIns="91440" tIns="45720" rIns="91440" bIns="45720" numCol="1" anchor="t" anchorCtr="0" compatLnSpc="1">
            <a:prstTxWarp prst="textNoShape">
              <a:avLst/>
            </a:prstTxWarp>
          </a:bodyPr>
          <a:lstStyle/>
          <a:p>
            <a:r>
              <a:rPr lang="en-IN" sz="2000"/>
              <a:t>A spatial filter mask is used to compute first and second derivatives at every pixel location in an image.</a:t>
            </a:r>
          </a:p>
          <a:p>
            <a:r>
              <a:rPr lang="en-IN" sz="2000"/>
              <a:t>For a 3x3 filter mask in the below figure, the procedure is to compute the sum of products of the mask coefficients with the intensity values in the region encompassed by the mask.</a:t>
            </a:r>
          </a:p>
          <a:p>
            <a:endParaRPr lang="en-IN" sz="2000"/>
          </a:p>
          <a:p>
            <a:endParaRPr lang="en-IN" sz="2000"/>
          </a:p>
          <a:p>
            <a:endParaRPr lang="en-IN" sz="2000"/>
          </a:p>
          <a:p>
            <a:endParaRPr lang="en-IN" sz="2000"/>
          </a:p>
          <a:p>
            <a:endParaRPr lang="en-IN" sz="2000"/>
          </a:p>
          <a:p>
            <a:r>
              <a:rPr lang="en-IN" sz="2000"/>
              <a:t>The response of the mask at the center point of the region is</a:t>
            </a:r>
            <a:endParaRPr lang="en-US" sz="2000"/>
          </a:p>
        </p:txBody>
      </p:sp>
      <p:pic>
        <p:nvPicPr>
          <p:cNvPr id="10246" name="Picture 5"/>
          <p:cNvPicPr>
            <a:picLocks noChangeAspect="1" noChangeArrowheads="1"/>
          </p:cNvPicPr>
          <p:nvPr/>
        </p:nvPicPr>
        <p:blipFill>
          <a:blip r:embed="rId4" cstate="print"/>
          <a:srcRect/>
          <a:stretch>
            <a:fillRect/>
          </a:stretch>
        </p:blipFill>
        <p:spPr bwMode="auto">
          <a:xfrm>
            <a:off x="2555875" y="5364163"/>
            <a:ext cx="3508375" cy="1204912"/>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3"/>
          <p:cNvSpPr>
            <a:spLocks noGrp="1"/>
          </p:cNvSpPr>
          <p:nvPr>
            <p:ph type="title"/>
          </p:nvPr>
        </p:nvSpPr>
        <p:spPr bwMode="auto">
          <a:xfrm>
            <a:off x="514350" y="703263"/>
            <a:ext cx="9258300" cy="344952"/>
          </a:xfrm>
          <a:noFill/>
          <a:ln>
            <a:miter lim="800000"/>
            <a:headEnd/>
            <a:tailEnd/>
          </a:ln>
        </p:spPr>
        <p:txBody>
          <a:bodyPr vert="horz" wrap="square" lIns="91440" tIns="45720" rIns="91440" bIns="45720" numCol="1" anchor="t" anchorCtr="0" compatLnSpc="1">
            <a:prstTxWarp prst="textNoShape">
              <a:avLst/>
            </a:prstTxWarp>
          </a:bodyPr>
          <a:lstStyle/>
          <a:p>
            <a:r>
              <a:rPr lang="en-IN" sz="3200" dirty="0"/>
              <a:t>Isolated Points Detection</a:t>
            </a:r>
            <a:endParaRPr lang="en-US" sz="3200" dirty="0"/>
          </a:p>
        </p:txBody>
      </p:sp>
      <p:sp>
        <p:nvSpPr>
          <p:cNvPr id="11267" name="Content Placeholder 4"/>
          <p:cNvSpPr>
            <a:spLocks noGrp="1"/>
          </p:cNvSpPr>
          <p:nvPr>
            <p:ph idx="1"/>
          </p:nvPr>
        </p:nvSpPr>
        <p:spPr bwMode="auto">
          <a:xfrm>
            <a:off x="514350" y="1215483"/>
            <a:ext cx="9258300" cy="5326605"/>
          </a:xfrm>
          <a:noFill/>
          <a:ln>
            <a:miter lim="800000"/>
            <a:headEnd/>
            <a:tailEnd/>
          </a:ln>
        </p:spPr>
        <p:txBody>
          <a:bodyPr vert="horz" wrap="square" lIns="91440" tIns="45720" rIns="91440" bIns="45720" numCol="1" anchor="t" anchorCtr="0" compatLnSpc="1">
            <a:prstTxWarp prst="textNoShape">
              <a:avLst/>
            </a:prstTxWarp>
          </a:bodyPr>
          <a:lstStyle/>
          <a:p>
            <a:r>
              <a:rPr lang="en-IN" dirty="0"/>
              <a:t>Point detection is based on second </a:t>
            </a:r>
            <a:r>
              <a:rPr lang="en-IN" dirty="0" smtClean="0"/>
              <a:t>derivative, means using the </a:t>
            </a:r>
            <a:r>
              <a:rPr lang="en-IN" dirty="0" err="1" smtClean="0"/>
              <a:t>Laplacian</a:t>
            </a:r>
            <a:r>
              <a:rPr lang="en-IN" dirty="0" smtClean="0"/>
              <a:t>:</a:t>
            </a:r>
            <a:endParaRPr lang="en-IN" dirty="0"/>
          </a:p>
          <a:p>
            <a:endParaRPr lang="en-IN" dirty="0"/>
          </a:p>
          <a:p>
            <a:endParaRPr lang="en-IN" dirty="0"/>
          </a:p>
          <a:p>
            <a:endParaRPr lang="en-IN" dirty="0"/>
          </a:p>
          <a:p>
            <a:endParaRPr lang="en-IN" dirty="0"/>
          </a:p>
          <a:p>
            <a:endParaRPr lang="en-IN" dirty="0"/>
          </a:p>
          <a:p>
            <a:endParaRPr lang="en-IN" dirty="0"/>
          </a:p>
          <a:p>
            <a:r>
              <a:rPr lang="en-IN" dirty="0" smtClean="0"/>
              <a:t>extending </a:t>
            </a:r>
            <a:r>
              <a:rPr lang="en-IN" dirty="0"/>
              <a:t>the above equation to include the diagonal terms, we get the filter as</a:t>
            </a:r>
          </a:p>
          <a:p>
            <a:pPr>
              <a:buFontTx/>
              <a:buNone/>
            </a:pPr>
            <a:endParaRPr lang="en-US" dirty="0"/>
          </a:p>
        </p:txBody>
      </p:sp>
      <p:pic>
        <p:nvPicPr>
          <p:cNvPr id="11268" name="Picture 1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235325" y="1926373"/>
            <a:ext cx="2457450" cy="596900"/>
          </a:xfrm>
          <a:prstGeom prst="rect">
            <a:avLst/>
          </a:prstGeom>
          <a:noFill/>
          <a:ln w="9525">
            <a:noFill/>
            <a:miter lim="800000"/>
            <a:headEnd/>
            <a:tailEnd/>
          </a:ln>
        </p:spPr>
      </p:pic>
      <p:pic>
        <p:nvPicPr>
          <p:cNvPr id="11269"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79588" y="2551848"/>
            <a:ext cx="6099175" cy="758825"/>
          </a:xfrm>
          <a:prstGeom prst="rect">
            <a:avLst/>
          </a:prstGeom>
          <a:noFill/>
          <a:ln w="9525">
            <a:noFill/>
            <a:miter lim="800000"/>
            <a:headEnd/>
            <a:tailEnd/>
          </a:ln>
        </p:spPr>
      </p:pic>
      <p:pic>
        <p:nvPicPr>
          <p:cNvPr id="11270"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848056" y="3518210"/>
            <a:ext cx="5864225" cy="784225"/>
          </a:xfrm>
          <a:prstGeom prst="rect">
            <a:avLst/>
          </a:prstGeom>
          <a:noFill/>
          <a:ln w="9525">
            <a:noFill/>
            <a:miter lim="800000"/>
            <a:headEnd/>
            <a:tailEnd/>
          </a:ln>
        </p:spPr>
      </p:pic>
      <p:pic>
        <p:nvPicPr>
          <p:cNvPr id="11271" name="Picture 9"/>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69071" y="4363793"/>
            <a:ext cx="9307512" cy="339725"/>
          </a:xfrm>
          <a:prstGeom prst="rect">
            <a:avLst/>
          </a:prstGeom>
          <a:noFill/>
          <a:ln w="9525">
            <a:noFill/>
            <a:miter lim="800000"/>
            <a:headEnd/>
            <a:tailEnd/>
          </a:ln>
        </p:spPr>
      </p:pic>
      <p:sp>
        <p:nvSpPr>
          <p:cNvPr id="11272" name="Rectangle 5"/>
          <p:cNvSpPr>
            <a:spLocks noChangeArrowheads="1"/>
          </p:cNvSpPr>
          <p:nvPr/>
        </p:nvSpPr>
        <p:spPr bwMode="auto">
          <a:xfrm>
            <a:off x="0" y="-230188"/>
            <a:ext cx="184150" cy="460376"/>
          </a:xfrm>
          <a:prstGeom prst="rect">
            <a:avLst/>
          </a:prstGeom>
          <a:noFill/>
          <a:ln w="9525">
            <a:noFill/>
            <a:miter lim="800000"/>
            <a:headEnd/>
            <a:tailEnd/>
          </a:ln>
        </p:spPr>
        <p:txBody>
          <a:bodyPr wrap="none" anchor="ctr">
            <a:spAutoFit/>
          </a:bodyPr>
          <a:lstStyle/>
          <a:p>
            <a:endParaRPr lang="en-US"/>
          </a:p>
        </p:txBody>
      </p:sp>
      <p:pic>
        <p:nvPicPr>
          <p:cNvPr id="3" name="Picture 2">
            <a:extLst>
              <a:ext uri="{FF2B5EF4-FFF2-40B4-BE49-F238E27FC236}">
                <a16:creationId xmlns="" xmlns:a16="http://schemas.microsoft.com/office/drawing/2014/main" id="{5DD6DB0B-C077-32D4-ECF9-27AC0616E456}"/>
              </a:ext>
            </a:extLst>
          </p:cNvPr>
          <p:cNvPicPr>
            <a:picLocks noChangeAspect="1"/>
          </p:cNvPicPr>
          <p:nvPr/>
        </p:nvPicPr>
        <p:blipFill>
          <a:blip r:embed="rId6"/>
          <a:stretch>
            <a:fillRect/>
          </a:stretch>
        </p:blipFill>
        <p:spPr>
          <a:xfrm>
            <a:off x="3897625" y="5048292"/>
            <a:ext cx="1690565" cy="159783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4"/>
          <p:cNvSpPr>
            <a:spLocks noGrp="1"/>
          </p:cNvSpPr>
          <p:nvPr>
            <p:ph type="title"/>
          </p:nvPr>
        </p:nvSpPr>
        <p:spPr bwMode="auto">
          <a:xfrm>
            <a:off x="514350" y="688975"/>
            <a:ext cx="9258300" cy="450850"/>
          </a:xfrm>
          <a:noFill/>
          <a:ln>
            <a:miter lim="800000"/>
            <a:headEnd/>
            <a:tailEnd/>
          </a:ln>
        </p:spPr>
        <p:txBody>
          <a:bodyPr vert="horz" wrap="square" lIns="91440" tIns="45720" rIns="91440" bIns="45720" numCol="1" anchor="t" anchorCtr="0" compatLnSpc="1">
            <a:prstTxWarp prst="textNoShape">
              <a:avLst/>
            </a:prstTxWarp>
          </a:bodyPr>
          <a:lstStyle/>
          <a:p>
            <a:r>
              <a:rPr lang="en-IN" sz="2800"/>
              <a:t>Isolated points detection</a:t>
            </a:r>
            <a:endParaRPr lang="en-US" sz="2800"/>
          </a:p>
        </p:txBody>
      </p:sp>
      <p:sp>
        <p:nvSpPr>
          <p:cNvPr id="12291" name="Content Placeholder 7"/>
          <p:cNvSpPr>
            <a:spLocks noGrp="1"/>
          </p:cNvSpPr>
          <p:nvPr>
            <p:ph idx="1"/>
          </p:nvPr>
        </p:nvSpPr>
        <p:spPr bwMode="auto">
          <a:xfrm>
            <a:off x="0" y="1153551"/>
            <a:ext cx="10287000" cy="5458387"/>
          </a:xfrm>
          <a:noFill/>
          <a:ln>
            <a:miter lim="800000"/>
            <a:headEnd/>
            <a:tailEnd/>
          </a:ln>
        </p:spPr>
        <p:txBody>
          <a:bodyPr vert="horz" wrap="square" lIns="91440" tIns="45720" rIns="91440" bIns="45720" numCol="1" anchor="t" anchorCtr="0" compatLnSpc="1">
            <a:prstTxWarp prst="textNoShape">
              <a:avLst/>
            </a:prstTxWarp>
          </a:bodyPr>
          <a:lstStyle/>
          <a:p>
            <a:r>
              <a:rPr lang="en-IN" dirty="0"/>
              <a:t>The above equation can be implemented using the filter mask called </a:t>
            </a:r>
            <a:r>
              <a:rPr lang="en-IN" dirty="0" err="1"/>
              <a:t>Laplacian</a:t>
            </a:r>
            <a:r>
              <a:rPr lang="en-IN" dirty="0"/>
              <a:t> mask as shown below.</a:t>
            </a:r>
          </a:p>
          <a:p>
            <a:r>
              <a:rPr lang="en-IN" dirty="0"/>
              <a:t>The output is obtained using the following expression</a:t>
            </a:r>
            <a:endParaRPr lang="en-US" dirty="0"/>
          </a:p>
          <a:p>
            <a:endParaRPr lang="en-US" dirty="0"/>
          </a:p>
        </p:txBody>
      </p:sp>
      <p:sp>
        <p:nvSpPr>
          <p:cNvPr id="12294" name="Rectangle 7"/>
          <p:cNvSpPr>
            <a:spLocks noChangeArrowheads="1"/>
          </p:cNvSpPr>
          <p:nvPr/>
        </p:nvSpPr>
        <p:spPr bwMode="auto">
          <a:xfrm>
            <a:off x="0" y="0"/>
            <a:ext cx="10287000" cy="0"/>
          </a:xfrm>
          <a:prstGeom prst="rect">
            <a:avLst/>
          </a:prstGeom>
          <a:noFill/>
          <a:ln w="9525">
            <a:noFill/>
            <a:miter lim="800000"/>
            <a:headEnd/>
            <a:tailEnd/>
          </a:ln>
        </p:spPr>
        <p:txBody>
          <a:bodyPr wrap="none" anchor="ctr">
            <a:spAutoFit/>
          </a:bodyPr>
          <a:lstStyle/>
          <a:p>
            <a:endParaRPr lang="en-US"/>
          </a:p>
        </p:txBody>
      </p:sp>
      <p:pic>
        <p:nvPicPr>
          <p:cNvPr id="12295"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856814" y="2448048"/>
            <a:ext cx="3228975" cy="533400"/>
          </a:xfrm>
          <a:prstGeom prst="rect">
            <a:avLst/>
          </a:prstGeom>
          <a:noFill/>
          <a:ln w="9525">
            <a:noFill/>
            <a:miter lim="800000"/>
            <a:headEnd/>
            <a:tailEnd/>
          </a:ln>
        </p:spPr>
      </p:pic>
      <p:pic>
        <p:nvPicPr>
          <p:cNvPr id="3" name="Picture 2">
            <a:extLst>
              <a:ext uri="{FF2B5EF4-FFF2-40B4-BE49-F238E27FC236}">
                <a16:creationId xmlns="" xmlns:a16="http://schemas.microsoft.com/office/drawing/2014/main" id="{AE080E6F-A4D9-2D58-DF85-69E8EBE6D736}"/>
              </a:ext>
            </a:extLst>
          </p:cNvPr>
          <p:cNvPicPr>
            <a:picLocks noChangeAspect="1"/>
          </p:cNvPicPr>
          <p:nvPr/>
        </p:nvPicPr>
        <p:blipFill>
          <a:blip r:embed="rId3"/>
          <a:stretch>
            <a:fillRect/>
          </a:stretch>
        </p:blipFill>
        <p:spPr>
          <a:xfrm>
            <a:off x="2445727" y="3024554"/>
            <a:ext cx="5930820" cy="357798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Picture 3"/>
          <p:cNvSpPr>
            <a:spLocks noChangeAspect="1" noChangeArrowheads="1"/>
          </p:cNvSpPr>
          <p:nvPr/>
        </p:nvSpPr>
        <p:spPr bwMode="auto">
          <a:xfrm>
            <a:off x="7358063" y="3257550"/>
            <a:ext cx="1706562" cy="3141663"/>
          </a:xfrm>
          <a:prstGeom prst="rect">
            <a:avLst/>
          </a:prstGeom>
          <a:noFill/>
          <a:ln w="9525">
            <a:noFill/>
            <a:miter lim="800000"/>
            <a:headEnd/>
            <a:tailEnd/>
          </a:ln>
        </p:spPr>
        <p:txBody>
          <a:bodyPr/>
          <a:lstStyle/>
          <a:p>
            <a:endParaRPr lang="en-US"/>
          </a:p>
        </p:txBody>
      </p:sp>
      <p:sp>
        <p:nvSpPr>
          <p:cNvPr id="13315" name="Title 3"/>
          <p:cNvSpPr>
            <a:spLocks noGrp="1"/>
          </p:cNvSpPr>
          <p:nvPr>
            <p:ph type="title"/>
          </p:nvPr>
        </p:nvSpPr>
        <p:spPr bwMode="auto">
          <a:xfrm>
            <a:off x="514350" y="669074"/>
            <a:ext cx="9258300" cy="490654"/>
          </a:xfrm>
          <a:noFill/>
          <a:ln>
            <a:miter lim="800000"/>
            <a:headEnd/>
            <a:tailEnd/>
          </a:ln>
        </p:spPr>
        <p:txBody>
          <a:bodyPr vert="horz" wrap="square" lIns="91440" tIns="45720" rIns="91440" bIns="45720" numCol="1" anchor="t" anchorCtr="0" compatLnSpc="1">
            <a:prstTxWarp prst="textNoShape">
              <a:avLst/>
            </a:prstTxWarp>
          </a:bodyPr>
          <a:lstStyle/>
          <a:p>
            <a:r>
              <a:rPr lang="en-IN" sz="2800" dirty="0"/>
              <a:t>Line </a:t>
            </a:r>
            <a:r>
              <a:rPr lang="en-IN" sz="2800" dirty="0" smtClean="0"/>
              <a:t>detection using </a:t>
            </a:r>
            <a:r>
              <a:rPr lang="en-IN" sz="2800" dirty="0" err="1" smtClean="0"/>
              <a:t>Laplacian</a:t>
            </a:r>
            <a:r>
              <a:rPr lang="en-IN" sz="2800" dirty="0" smtClean="0"/>
              <a:t> mask</a:t>
            </a:r>
            <a:endParaRPr lang="en-US" sz="2800" dirty="0"/>
          </a:p>
        </p:txBody>
      </p:sp>
      <p:sp>
        <p:nvSpPr>
          <p:cNvPr id="13316" name="Content Placeholder 4"/>
          <p:cNvSpPr>
            <a:spLocks noGrp="1"/>
          </p:cNvSpPr>
          <p:nvPr>
            <p:ph idx="1"/>
          </p:nvPr>
        </p:nvSpPr>
        <p:spPr bwMode="auto">
          <a:xfrm>
            <a:off x="156117" y="1154113"/>
            <a:ext cx="3412273" cy="5280141"/>
          </a:xfrm>
          <a:noFill/>
          <a:ln>
            <a:miter lim="800000"/>
            <a:headEnd/>
            <a:tailEnd/>
          </a:ln>
        </p:spPr>
        <p:txBody>
          <a:bodyPr vert="horz" wrap="square" lIns="91440" tIns="45720" rIns="91440" bIns="45720" numCol="1" anchor="t" anchorCtr="0" compatLnSpc="1">
            <a:prstTxWarp prst="textNoShape">
              <a:avLst/>
            </a:prstTxWarp>
          </a:bodyPr>
          <a:lstStyle/>
          <a:p>
            <a:r>
              <a:rPr lang="en-IN" sz="2200" dirty="0"/>
              <a:t>Second derivative of an image give a stronger response and thinner lines than first derivative.</a:t>
            </a:r>
          </a:p>
          <a:p>
            <a:r>
              <a:rPr lang="en-IN" sz="2200" dirty="0"/>
              <a:t>Thus we can use the </a:t>
            </a:r>
            <a:r>
              <a:rPr lang="en-IN" sz="2200" dirty="0" err="1"/>
              <a:t>Laplacian</a:t>
            </a:r>
            <a:r>
              <a:rPr lang="en-IN" sz="2200" dirty="0"/>
              <a:t> mask for line detection also.</a:t>
            </a:r>
          </a:p>
          <a:p>
            <a:endParaRPr lang="en-IN" sz="2200" dirty="0"/>
          </a:p>
          <a:p>
            <a:pPr>
              <a:buFontTx/>
              <a:buNone/>
            </a:pPr>
            <a:endParaRPr lang="en-US" dirty="0"/>
          </a:p>
        </p:txBody>
      </p:sp>
      <p:pic>
        <p:nvPicPr>
          <p:cNvPr id="2051" name="Picture 3"/>
          <p:cNvPicPr>
            <a:picLocks noChangeAspect="1" noChangeArrowheads="1"/>
          </p:cNvPicPr>
          <p:nvPr/>
        </p:nvPicPr>
        <p:blipFill>
          <a:blip r:embed="rId2"/>
          <a:srcRect/>
          <a:stretch>
            <a:fillRect/>
          </a:stretch>
        </p:blipFill>
        <p:spPr bwMode="auto">
          <a:xfrm>
            <a:off x="3579541" y="1256244"/>
            <a:ext cx="6568069" cy="5097548"/>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903248"/>
            <a:ext cx="9258300" cy="514389"/>
          </a:xfrm>
        </p:spPr>
        <p:txBody>
          <a:bodyPr/>
          <a:lstStyle/>
          <a:p>
            <a:r>
              <a:rPr lang="en-US" dirty="0" smtClean="0"/>
              <a:t>Detecting lines in specified directions</a:t>
            </a:r>
            <a:endParaRPr lang="en-US" dirty="0"/>
          </a:p>
        </p:txBody>
      </p:sp>
      <p:sp>
        <p:nvSpPr>
          <p:cNvPr id="3" name="Content Placeholder 2"/>
          <p:cNvSpPr>
            <a:spLocks noGrp="1"/>
          </p:cNvSpPr>
          <p:nvPr>
            <p:ph idx="1"/>
          </p:nvPr>
        </p:nvSpPr>
        <p:spPr/>
        <p:txBody>
          <a:bodyPr/>
          <a:lstStyle/>
          <a:p>
            <a:r>
              <a:rPr lang="en-IN" dirty="0" smtClean="0"/>
              <a:t>Some times we are interested in detecting lines in specified directions only.</a:t>
            </a:r>
          </a:p>
          <a:p>
            <a:r>
              <a:rPr lang="en-IN" dirty="0" smtClean="0"/>
              <a:t>The following masks are used for detecting horizontal, +45 degrees, vertical,  and -45 degrees lines.</a:t>
            </a:r>
          </a:p>
          <a:p>
            <a:endParaRPr lang="en-US" dirty="0"/>
          </a:p>
        </p:txBody>
      </p:sp>
      <p:pic>
        <p:nvPicPr>
          <p:cNvPr id="4" name="Picture 2"/>
          <p:cNvPicPr>
            <a:picLocks noChangeAspect="1" noChangeArrowheads="1"/>
          </p:cNvPicPr>
          <p:nvPr/>
        </p:nvPicPr>
        <p:blipFill>
          <a:blip r:embed="rId2"/>
          <a:srcRect/>
          <a:stretch>
            <a:fillRect/>
          </a:stretch>
        </p:blipFill>
        <p:spPr bwMode="auto">
          <a:xfrm>
            <a:off x="928649" y="3303433"/>
            <a:ext cx="8412163" cy="2905125"/>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Picture 2"/>
          <p:cNvSpPr>
            <a:spLocks noChangeAspect="1" noChangeArrowheads="1"/>
          </p:cNvSpPr>
          <p:nvPr/>
        </p:nvSpPr>
        <p:spPr bwMode="auto">
          <a:xfrm>
            <a:off x="1412875" y="4083050"/>
            <a:ext cx="7169150" cy="1754188"/>
          </a:xfrm>
          <a:prstGeom prst="rect">
            <a:avLst/>
          </a:prstGeom>
          <a:noFill/>
          <a:ln w="9525">
            <a:noFill/>
            <a:miter lim="800000"/>
            <a:headEnd/>
            <a:tailEnd/>
          </a:ln>
        </p:spPr>
        <p:txBody>
          <a:bodyPr/>
          <a:lstStyle/>
          <a:p>
            <a:endParaRPr lang="en-US"/>
          </a:p>
        </p:txBody>
      </p:sp>
      <p:sp>
        <p:nvSpPr>
          <p:cNvPr id="14339" name="Title 8"/>
          <p:cNvSpPr>
            <a:spLocks noGrp="1"/>
          </p:cNvSpPr>
          <p:nvPr>
            <p:ph type="title"/>
          </p:nvPr>
        </p:nvSpPr>
        <p:spPr bwMode="auto">
          <a:xfrm>
            <a:off x="514350" y="546410"/>
            <a:ext cx="9258300" cy="423746"/>
          </a:xfrm>
          <a:noFill/>
          <a:ln>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40" name="Content Placeholder 4"/>
          <p:cNvSpPr>
            <a:spLocks noGrp="1"/>
          </p:cNvSpPr>
          <p:nvPr>
            <p:ph idx="1"/>
          </p:nvPr>
        </p:nvSpPr>
        <p:spPr bwMode="auto">
          <a:xfrm>
            <a:off x="0" y="1271239"/>
            <a:ext cx="3557239" cy="5207619"/>
          </a:xfrm>
          <a:noFill/>
          <a:ln>
            <a:miter lim="800000"/>
            <a:headEnd/>
            <a:tailEnd/>
          </a:ln>
        </p:spPr>
        <p:txBody>
          <a:bodyPr vert="horz" wrap="square" lIns="91440" tIns="45720" rIns="91440" bIns="45720" numCol="1" anchor="t" anchorCtr="0" compatLnSpc="1">
            <a:prstTxWarp prst="textNoShape">
              <a:avLst/>
            </a:prstTxWarp>
          </a:bodyPr>
          <a:lstStyle/>
          <a:p>
            <a:r>
              <a:rPr lang="en-IN" dirty="0"/>
              <a:t>The image is filtered with the four masks and let R1, R2, R3, and R4 denote the responses of the four masks respectively at a point in an image.</a:t>
            </a:r>
          </a:p>
          <a:p>
            <a:r>
              <a:rPr lang="en-IN" dirty="0"/>
              <a:t>If  |R1| &gt; |</a:t>
            </a:r>
            <a:r>
              <a:rPr lang="en-IN" dirty="0" err="1"/>
              <a:t>Rj</a:t>
            </a:r>
            <a:r>
              <a:rPr lang="en-IN" dirty="0"/>
              <a:t>| for j=2,3,4 , then that point is said to be more likely associated with a horizontal line.  Alternatively  with the other directions .</a:t>
            </a:r>
          </a:p>
          <a:p>
            <a:endParaRPr lang="en-US" dirty="0"/>
          </a:p>
        </p:txBody>
      </p:sp>
      <p:pic>
        <p:nvPicPr>
          <p:cNvPr id="3074" name="Picture 2"/>
          <p:cNvPicPr>
            <a:picLocks noChangeAspect="1" noChangeArrowheads="1"/>
          </p:cNvPicPr>
          <p:nvPr/>
        </p:nvPicPr>
        <p:blipFill>
          <a:blip r:embed="rId2"/>
          <a:srcRect/>
          <a:stretch>
            <a:fillRect/>
          </a:stretch>
        </p:blipFill>
        <p:spPr bwMode="auto">
          <a:xfrm>
            <a:off x="3438630" y="1054562"/>
            <a:ext cx="6848370" cy="5524658"/>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Picture 2"/>
          <p:cNvSpPr>
            <a:spLocks noChangeAspect="1" noChangeArrowheads="1"/>
          </p:cNvSpPr>
          <p:nvPr/>
        </p:nvSpPr>
        <p:spPr bwMode="auto">
          <a:xfrm>
            <a:off x="1919288" y="5172075"/>
            <a:ext cx="5770562" cy="1152525"/>
          </a:xfrm>
          <a:prstGeom prst="rect">
            <a:avLst/>
          </a:prstGeom>
          <a:noFill/>
          <a:ln w="9525">
            <a:noFill/>
            <a:miter lim="800000"/>
            <a:headEnd/>
            <a:tailEnd/>
          </a:ln>
        </p:spPr>
        <p:txBody>
          <a:bodyPr/>
          <a:lstStyle/>
          <a:p>
            <a:endParaRPr lang="en-US"/>
          </a:p>
        </p:txBody>
      </p:sp>
      <p:sp>
        <p:nvSpPr>
          <p:cNvPr id="16387" name="Picture 3"/>
          <p:cNvSpPr>
            <a:spLocks noChangeAspect="1" noChangeArrowheads="1"/>
          </p:cNvSpPr>
          <p:nvPr/>
        </p:nvSpPr>
        <p:spPr bwMode="auto">
          <a:xfrm>
            <a:off x="8213725" y="5076825"/>
            <a:ext cx="1200150" cy="1322388"/>
          </a:xfrm>
          <a:prstGeom prst="rect">
            <a:avLst/>
          </a:prstGeom>
          <a:noFill/>
          <a:ln w="9525">
            <a:noFill/>
            <a:miter lim="800000"/>
            <a:headEnd/>
            <a:tailEnd/>
          </a:ln>
        </p:spPr>
        <p:txBody>
          <a:bodyPr/>
          <a:lstStyle/>
          <a:p>
            <a:endParaRPr lang="en-US"/>
          </a:p>
        </p:txBody>
      </p:sp>
      <p:sp>
        <p:nvSpPr>
          <p:cNvPr id="16388" name="Title 3"/>
          <p:cNvSpPr>
            <a:spLocks noGrp="1"/>
          </p:cNvSpPr>
          <p:nvPr>
            <p:ph type="title"/>
          </p:nvPr>
        </p:nvSpPr>
        <p:spPr bwMode="auto">
          <a:xfrm>
            <a:off x="514350" y="773113"/>
            <a:ext cx="9258300" cy="493712"/>
          </a:xfrm>
          <a:noFill/>
          <a:ln>
            <a:miter lim="800000"/>
            <a:headEnd/>
            <a:tailEnd/>
          </a:ln>
        </p:spPr>
        <p:txBody>
          <a:bodyPr vert="horz" wrap="square" lIns="91440" tIns="45720" rIns="91440" bIns="45720" numCol="1" anchor="t" anchorCtr="0" compatLnSpc="1">
            <a:prstTxWarp prst="textNoShape">
              <a:avLst/>
            </a:prstTxWarp>
          </a:bodyPr>
          <a:lstStyle/>
          <a:p>
            <a:r>
              <a:rPr lang="en-IN" sz="2800"/>
              <a:t>Edge Models</a:t>
            </a:r>
            <a:endParaRPr lang="en-US" sz="2800"/>
          </a:p>
        </p:txBody>
      </p:sp>
      <p:sp>
        <p:nvSpPr>
          <p:cNvPr id="16389" name="Content Placeholder 4"/>
          <p:cNvSpPr>
            <a:spLocks noGrp="1"/>
          </p:cNvSpPr>
          <p:nvPr>
            <p:ph idx="1"/>
          </p:nvPr>
        </p:nvSpPr>
        <p:spPr bwMode="auto">
          <a:xfrm>
            <a:off x="514350" y="1449388"/>
            <a:ext cx="9258300" cy="5148262"/>
          </a:xfrm>
          <a:noFill/>
          <a:ln>
            <a:miter lim="800000"/>
            <a:headEnd/>
            <a:tailEnd/>
          </a:ln>
        </p:spPr>
        <p:txBody>
          <a:bodyPr vert="horz" wrap="square" lIns="91440" tIns="45720" rIns="91440" bIns="45720" numCol="1" anchor="t" anchorCtr="0" compatLnSpc="1">
            <a:prstTxWarp prst="textNoShape">
              <a:avLst/>
            </a:prstTxWarp>
          </a:bodyPr>
          <a:lstStyle/>
          <a:p>
            <a:r>
              <a:rPr lang="en-IN"/>
              <a:t>Edge detection is the approach used most frequently for segmenting images based on abrupt(local) changes in intensity.</a:t>
            </a:r>
          </a:p>
          <a:p>
            <a:r>
              <a:rPr lang="en-IN"/>
              <a:t>Edge models are classified according to their intensity profiles.</a:t>
            </a:r>
          </a:p>
          <a:p>
            <a:pPr lvl="1"/>
            <a:r>
              <a:rPr lang="en-IN"/>
              <a:t>Step edge : intensity  suddenly increases over the distance of one pixel</a:t>
            </a:r>
          </a:p>
          <a:p>
            <a:pPr lvl="1"/>
            <a:r>
              <a:rPr lang="en-IN"/>
              <a:t>Ramp edge: intensity smoothly increases over some set of pixels.</a:t>
            </a:r>
          </a:p>
          <a:p>
            <a:pPr lvl="1"/>
            <a:r>
              <a:rPr lang="en-IN"/>
              <a:t>Roof edge: intensity suddenly increases and decreases over some base pixels. If the base is 1 pixel wide, then the roof edge is a one-pixel thick line</a:t>
            </a:r>
            <a:endParaRPr lang="en-US"/>
          </a:p>
        </p:txBody>
      </p:sp>
      <p:pic>
        <p:nvPicPr>
          <p:cNvPr id="16390" name="Picture 2"/>
          <p:cNvPicPr>
            <a:picLocks noChangeAspect="1" noChangeArrowheads="1"/>
          </p:cNvPicPr>
          <p:nvPr/>
        </p:nvPicPr>
        <p:blipFill>
          <a:blip r:embed="rId2" cstate="print"/>
          <a:srcRect/>
          <a:stretch>
            <a:fillRect/>
          </a:stretch>
        </p:blipFill>
        <p:spPr bwMode="auto">
          <a:xfrm>
            <a:off x="1338263" y="4357688"/>
            <a:ext cx="8059737" cy="1811337"/>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1705415" y="791571"/>
            <a:ext cx="6621870" cy="4544704"/>
          </a:xfrm>
          <a:prstGeom prst="rect">
            <a:avLst/>
          </a:prstGeom>
          <a:noFill/>
          <a:ln w="9525">
            <a:noFill/>
            <a:miter lim="800000"/>
            <a:headEnd/>
            <a:tailEnd/>
          </a:ln>
        </p:spPr>
      </p:pic>
      <p:pic>
        <p:nvPicPr>
          <p:cNvPr id="17411" name="Picture 4"/>
          <p:cNvPicPr>
            <a:picLocks noChangeAspect="1" noChangeArrowheads="1"/>
          </p:cNvPicPr>
          <p:nvPr/>
        </p:nvPicPr>
        <p:blipFill>
          <a:blip r:embed="rId3" cstate="print"/>
          <a:srcRect/>
          <a:stretch>
            <a:fillRect/>
          </a:stretch>
        </p:blipFill>
        <p:spPr bwMode="auto">
          <a:xfrm>
            <a:off x="2253469" y="5390867"/>
            <a:ext cx="7316891" cy="995338"/>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35" name="Content Placeholder 2"/>
          <p:cNvSpPr>
            <a:spLocks noGrp="1"/>
          </p:cNvSpPr>
          <p:nvPr>
            <p:ph idx="1"/>
          </p:nvPr>
        </p:nvSpPr>
        <p:spPr bwMode="auto">
          <a:xfrm>
            <a:off x="514350" y="1600200"/>
            <a:ext cx="9258300" cy="4525963"/>
          </a:xfrm>
          <a:noFill/>
          <a:ln>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18436" name="Picture 2"/>
          <p:cNvPicPr>
            <a:picLocks noChangeAspect="1" noChangeArrowheads="1"/>
          </p:cNvPicPr>
          <p:nvPr/>
        </p:nvPicPr>
        <p:blipFill>
          <a:blip r:embed="rId2" cstate="print"/>
          <a:srcRect/>
          <a:stretch>
            <a:fillRect/>
          </a:stretch>
        </p:blipFill>
        <p:spPr bwMode="auto">
          <a:xfrm>
            <a:off x="682388" y="800751"/>
            <a:ext cx="6823312" cy="5028550"/>
          </a:xfrm>
          <a:prstGeom prst="rect">
            <a:avLst/>
          </a:prstGeom>
          <a:noFill/>
          <a:ln w="9525">
            <a:noFill/>
            <a:miter lim="800000"/>
            <a:headEnd/>
            <a:tailEnd/>
          </a:ln>
        </p:spPr>
      </p:pic>
      <p:pic>
        <p:nvPicPr>
          <p:cNvPr id="18437" name="Picture 3"/>
          <p:cNvPicPr>
            <a:picLocks noChangeAspect="1" noChangeArrowheads="1"/>
          </p:cNvPicPr>
          <p:nvPr/>
        </p:nvPicPr>
        <p:blipFill>
          <a:blip r:embed="rId3" cstate="print"/>
          <a:srcRect/>
          <a:stretch>
            <a:fillRect/>
          </a:stretch>
        </p:blipFill>
        <p:spPr bwMode="auto">
          <a:xfrm>
            <a:off x="7939088" y="1968500"/>
            <a:ext cx="1912937" cy="360045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Picture 2"/>
          <p:cNvSpPr>
            <a:spLocks noChangeAspect="1" noChangeArrowheads="1"/>
          </p:cNvSpPr>
          <p:nvPr/>
        </p:nvSpPr>
        <p:spPr bwMode="auto">
          <a:xfrm>
            <a:off x="0" y="1403350"/>
            <a:ext cx="3852863" cy="5075238"/>
          </a:xfrm>
          <a:prstGeom prst="rect">
            <a:avLst/>
          </a:prstGeom>
          <a:noFill/>
          <a:ln w="9525">
            <a:noFill/>
            <a:miter lim="800000"/>
            <a:headEnd/>
            <a:tailEnd/>
          </a:ln>
        </p:spPr>
        <p:txBody>
          <a:bodyPr/>
          <a:lstStyle/>
          <a:p>
            <a:endParaRPr lang="en-US"/>
          </a:p>
        </p:txBody>
      </p:sp>
      <p:sp>
        <p:nvSpPr>
          <p:cNvPr id="19459" name="Picture 3"/>
          <p:cNvSpPr>
            <a:spLocks noChangeAspect="1" noChangeArrowheads="1"/>
          </p:cNvSpPr>
          <p:nvPr/>
        </p:nvSpPr>
        <p:spPr bwMode="auto">
          <a:xfrm>
            <a:off x="3798888" y="3967163"/>
            <a:ext cx="6488112" cy="1173162"/>
          </a:xfrm>
          <a:prstGeom prst="rect">
            <a:avLst/>
          </a:prstGeom>
          <a:noFill/>
          <a:ln w="9525">
            <a:noFill/>
            <a:miter lim="800000"/>
            <a:headEnd/>
            <a:tailEnd/>
          </a:ln>
        </p:spPr>
        <p:txBody>
          <a:bodyPr/>
          <a:lstStyle/>
          <a:p>
            <a:endParaRPr lang="en-US"/>
          </a:p>
        </p:txBody>
      </p:sp>
      <p:sp>
        <p:nvSpPr>
          <p:cNvPr id="19460" name="Title 3"/>
          <p:cNvSpPr>
            <a:spLocks noGrp="1"/>
          </p:cNvSpPr>
          <p:nvPr>
            <p:ph type="title"/>
          </p:nvPr>
        </p:nvSpPr>
        <p:spPr bwMode="auto">
          <a:xfrm>
            <a:off x="514350" y="731838"/>
            <a:ext cx="9258300" cy="350837"/>
          </a:xfrm>
          <a:noFill/>
          <a:ln>
            <a:miter lim="800000"/>
            <a:headEnd/>
            <a:tailEnd/>
          </a:ln>
        </p:spPr>
        <p:txBody>
          <a:bodyPr vert="horz" wrap="square" lIns="91440" tIns="45720" rIns="91440" bIns="45720" numCol="1" anchor="t" anchorCtr="0" compatLnSpc="1">
            <a:prstTxWarp prst="textNoShape">
              <a:avLst/>
            </a:prstTxWarp>
          </a:bodyPr>
          <a:lstStyle/>
          <a:p>
            <a:r>
              <a:rPr lang="en-IN" sz="2800"/>
              <a:t>First and Second derivative in the presence of noise</a:t>
            </a:r>
            <a:endParaRPr lang="en-US" sz="2800"/>
          </a:p>
        </p:txBody>
      </p:sp>
      <p:sp>
        <p:nvSpPr>
          <p:cNvPr id="19461" name="Content Placeholder 4"/>
          <p:cNvSpPr>
            <a:spLocks noGrp="1"/>
          </p:cNvSpPr>
          <p:nvPr>
            <p:ph idx="1"/>
          </p:nvPr>
        </p:nvSpPr>
        <p:spPr bwMode="auto">
          <a:xfrm>
            <a:off x="514350" y="1600200"/>
            <a:ext cx="9258300" cy="4927600"/>
          </a:xfrm>
          <a:noFill/>
          <a:ln>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19462" name="Picture 2"/>
          <p:cNvPicPr>
            <a:picLocks noChangeAspect="1" noChangeArrowheads="1"/>
          </p:cNvPicPr>
          <p:nvPr/>
        </p:nvPicPr>
        <p:blipFill>
          <a:blip r:embed="rId2" cstate="print"/>
          <a:srcRect/>
          <a:stretch>
            <a:fillRect/>
          </a:stretch>
        </p:blipFill>
        <p:spPr bwMode="auto">
          <a:xfrm>
            <a:off x="2770188" y="1352550"/>
            <a:ext cx="3713162" cy="550545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bwMode="auto">
          <a:xfrm>
            <a:off x="555625" y="736600"/>
            <a:ext cx="9258300" cy="630238"/>
          </a:xfrm>
          <a:noFill/>
          <a:ln>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5" name="Content Placeholder 2"/>
          <p:cNvSpPr>
            <a:spLocks noGrp="1"/>
          </p:cNvSpPr>
          <p:nvPr>
            <p:ph idx="1"/>
          </p:nvPr>
        </p:nvSpPr>
        <p:spPr bwMode="auto">
          <a:xfrm>
            <a:off x="0" y="1255713"/>
            <a:ext cx="10287000" cy="5299075"/>
          </a:xfrm>
          <a:noFill/>
          <a:ln>
            <a:miter lim="800000"/>
            <a:headEnd/>
            <a:tailEnd/>
          </a:ln>
        </p:spPr>
        <p:txBody>
          <a:bodyPr vert="horz" wrap="square" lIns="91440" tIns="45720" rIns="91440" bIns="45720" numCol="1" anchor="t" anchorCtr="0" compatLnSpc="1">
            <a:prstTxWarp prst="textNoShape">
              <a:avLst/>
            </a:prstTxWarp>
          </a:bodyPr>
          <a:lstStyle/>
          <a:p>
            <a:r>
              <a:rPr lang="en-IN"/>
              <a:t>Image segmentation is partitioning or subdividing an image into its constituent regions or objects.</a:t>
            </a:r>
          </a:p>
          <a:p>
            <a:r>
              <a:rPr lang="en-IN"/>
              <a:t>Level of detail to which the subdivision is carried depends on the problem being solved.</a:t>
            </a:r>
          </a:p>
          <a:p>
            <a:r>
              <a:rPr lang="en-IN"/>
              <a:t>Should stop when objects or regions of interest have been detected.</a:t>
            </a:r>
          </a:p>
          <a:p>
            <a:r>
              <a:rPr lang="en-IN"/>
              <a:t>Example, in </a:t>
            </a:r>
            <a:r>
              <a:rPr lang="en-IN" b="1"/>
              <a:t>automated inspection of electronic assemblies</a:t>
            </a:r>
            <a:r>
              <a:rPr lang="en-IN"/>
              <a:t>, interest lie in presence or absence of missing components or broken connection paths. </a:t>
            </a:r>
          </a:p>
          <a:p>
            <a:r>
              <a:rPr lang="en-IN"/>
              <a:t>Segmentation is most difficult in applications like </a:t>
            </a:r>
            <a:r>
              <a:rPr lang="en-IN" b="1"/>
              <a:t>autonomous target acquisition </a:t>
            </a:r>
            <a:r>
              <a:rPr lang="en-IN"/>
              <a:t>, where the image processing system designer has no control over the operating environment.</a:t>
            </a:r>
          </a:p>
          <a:p>
            <a:r>
              <a:rPr lang="en-IN"/>
              <a:t>For such environments, the best approach is to focus on selecting the types of sensors most likely to enhance the objects of interest.</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bwMode="auto">
          <a:xfrm>
            <a:off x="514350" y="696913"/>
            <a:ext cx="9258300" cy="779462"/>
          </a:xfrm>
          <a:noFill/>
          <a:ln>
            <a:miter lim="800000"/>
            <a:headEnd/>
            <a:tailEnd/>
          </a:ln>
        </p:spPr>
        <p:txBody>
          <a:bodyPr vert="horz" wrap="square" lIns="91440" tIns="45720" rIns="91440" bIns="45720" numCol="1" anchor="t" anchorCtr="0" compatLnSpc="1">
            <a:prstTxWarp prst="textNoShape">
              <a:avLst/>
            </a:prstTxWarp>
          </a:bodyPr>
          <a:lstStyle/>
          <a:p>
            <a:r>
              <a:rPr lang="en-IN"/>
              <a:t>Basic Edge detection using First order derivative</a:t>
            </a:r>
            <a:endParaRPr lang="en-US"/>
          </a:p>
        </p:txBody>
      </p:sp>
      <p:sp>
        <p:nvSpPr>
          <p:cNvPr id="20483" name="Content Placeholder 4"/>
          <p:cNvSpPr>
            <a:spLocks noGrp="1"/>
          </p:cNvSpPr>
          <p:nvPr>
            <p:ph idx="1"/>
          </p:nvPr>
        </p:nvSpPr>
        <p:spPr bwMode="auto">
          <a:xfrm>
            <a:off x="0" y="1377950"/>
            <a:ext cx="10086975" cy="5149850"/>
          </a:xfrm>
          <a:noFill/>
          <a:ln>
            <a:miter lim="800000"/>
            <a:headEnd/>
            <a:tailEnd/>
          </a:ln>
        </p:spPr>
        <p:txBody>
          <a:bodyPr vert="horz" wrap="square" lIns="91440" tIns="45720" rIns="91440" bIns="45720" numCol="1" anchor="t" anchorCtr="0" compatLnSpc="1">
            <a:prstTxWarp prst="textNoShape">
              <a:avLst/>
            </a:prstTxWarp>
          </a:bodyPr>
          <a:lstStyle/>
          <a:p>
            <a:r>
              <a:rPr lang="en-IN"/>
              <a:t>The edge strength  and direction  at location (x,y) of an image, f(x,y), is  the gradient , denoted by       , and defined as the vector</a:t>
            </a:r>
          </a:p>
          <a:p>
            <a:endParaRPr lang="en-IN"/>
          </a:p>
          <a:p>
            <a:endParaRPr lang="en-IN"/>
          </a:p>
          <a:p>
            <a:r>
              <a:rPr lang="en-IN"/>
              <a:t>The magnitude(length)  of the vector is the rate of change in the direction of the vector</a:t>
            </a:r>
          </a:p>
          <a:p>
            <a:endParaRPr lang="en-IN"/>
          </a:p>
          <a:p>
            <a:r>
              <a:rPr lang="en-IN"/>
              <a:t>M(x,y) is the gradient image of the original image f(x,y)</a:t>
            </a:r>
          </a:p>
          <a:p>
            <a:r>
              <a:rPr lang="en-IN"/>
              <a:t>The direction of the gradient vector is given by the angle,                              , measured with respect to x-axis.</a:t>
            </a:r>
          </a:p>
          <a:p>
            <a:r>
              <a:rPr lang="el-GR"/>
              <a:t>α</a:t>
            </a:r>
            <a:r>
              <a:rPr lang="en-IN"/>
              <a:t>(x,y) is the gradient angle image of the original image f(x,y). </a:t>
            </a:r>
          </a:p>
        </p:txBody>
      </p:sp>
      <p:pic>
        <p:nvPicPr>
          <p:cNvPr id="20484"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843213" y="2192338"/>
            <a:ext cx="2573337" cy="973137"/>
          </a:xfrm>
          <a:prstGeom prst="rect">
            <a:avLst/>
          </a:prstGeom>
          <a:noFill/>
          <a:ln w="9525">
            <a:noFill/>
            <a:miter lim="800000"/>
            <a:headEnd/>
            <a:tailEnd/>
          </a:ln>
        </p:spPr>
      </p:pic>
      <p:pic>
        <p:nvPicPr>
          <p:cNvPr id="20485"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433638" y="3667125"/>
            <a:ext cx="2078037" cy="606425"/>
          </a:xfrm>
          <a:prstGeom prst="rect">
            <a:avLst/>
          </a:prstGeom>
          <a:noFill/>
          <a:ln w="9525">
            <a:noFill/>
            <a:miter lim="800000"/>
            <a:headEnd/>
            <a:tailEnd/>
          </a:ln>
        </p:spPr>
      </p:pic>
      <p:sp>
        <p:nvSpPr>
          <p:cNvPr id="20486" name="Rectangle 5"/>
          <p:cNvSpPr>
            <a:spLocks noChangeArrowheads="1"/>
          </p:cNvSpPr>
          <p:nvPr/>
        </p:nvSpPr>
        <p:spPr bwMode="auto">
          <a:xfrm>
            <a:off x="0" y="0"/>
            <a:ext cx="10287000" cy="0"/>
          </a:xfrm>
          <a:prstGeom prst="rect">
            <a:avLst/>
          </a:prstGeom>
          <a:noFill/>
          <a:ln w="9525">
            <a:noFill/>
            <a:miter lim="800000"/>
            <a:headEnd/>
            <a:tailEnd/>
          </a:ln>
        </p:spPr>
        <p:txBody>
          <a:bodyPr wrap="none" anchor="ctr">
            <a:spAutoFit/>
          </a:bodyPr>
          <a:lstStyle/>
          <a:p>
            <a:endParaRPr lang="en-US"/>
          </a:p>
        </p:txBody>
      </p:sp>
      <p:pic>
        <p:nvPicPr>
          <p:cNvPr id="20487"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136900" y="1814513"/>
            <a:ext cx="338138" cy="396875"/>
          </a:xfrm>
          <a:prstGeom prst="rect">
            <a:avLst/>
          </a:prstGeom>
          <a:noFill/>
          <a:ln w="9525">
            <a:noFill/>
            <a:miter lim="800000"/>
            <a:headEnd/>
            <a:tailEnd/>
          </a:ln>
        </p:spPr>
      </p:pic>
      <p:sp>
        <p:nvSpPr>
          <p:cNvPr id="20488" name="Rectangle 7"/>
          <p:cNvSpPr>
            <a:spLocks noChangeArrowheads="1"/>
          </p:cNvSpPr>
          <p:nvPr/>
        </p:nvSpPr>
        <p:spPr bwMode="auto">
          <a:xfrm>
            <a:off x="0" y="0"/>
            <a:ext cx="10287000" cy="0"/>
          </a:xfrm>
          <a:prstGeom prst="rect">
            <a:avLst/>
          </a:prstGeom>
          <a:noFill/>
          <a:ln w="9525">
            <a:noFill/>
            <a:miter lim="800000"/>
            <a:headEnd/>
            <a:tailEnd/>
          </a:ln>
        </p:spPr>
        <p:txBody>
          <a:bodyPr wrap="none" anchor="ctr">
            <a:spAutoFit/>
          </a:bodyPr>
          <a:lstStyle/>
          <a:p>
            <a:endParaRPr lang="en-US"/>
          </a:p>
        </p:txBody>
      </p:sp>
      <p:sp>
        <p:nvSpPr>
          <p:cNvPr id="20489" name="Rectangle 9"/>
          <p:cNvSpPr>
            <a:spLocks noChangeArrowheads="1"/>
          </p:cNvSpPr>
          <p:nvPr/>
        </p:nvSpPr>
        <p:spPr bwMode="auto">
          <a:xfrm>
            <a:off x="0" y="0"/>
            <a:ext cx="10287000" cy="0"/>
          </a:xfrm>
          <a:prstGeom prst="rect">
            <a:avLst/>
          </a:prstGeom>
          <a:noFill/>
          <a:ln w="9525">
            <a:noFill/>
            <a:miter lim="800000"/>
            <a:headEnd/>
            <a:tailEnd/>
          </a:ln>
        </p:spPr>
        <p:txBody>
          <a:bodyPr wrap="none" anchor="ctr">
            <a:spAutoFit/>
          </a:bodyPr>
          <a:lstStyle/>
          <a:p>
            <a:endParaRPr lang="en-US"/>
          </a:p>
        </p:txBody>
      </p:sp>
      <p:sp>
        <p:nvSpPr>
          <p:cNvPr id="20490" name="Rectangle 11"/>
          <p:cNvSpPr>
            <a:spLocks noChangeArrowheads="1"/>
          </p:cNvSpPr>
          <p:nvPr/>
        </p:nvSpPr>
        <p:spPr bwMode="auto">
          <a:xfrm>
            <a:off x="0" y="0"/>
            <a:ext cx="10287000" cy="0"/>
          </a:xfrm>
          <a:prstGeom prst="rect">
            <a:avLst/>
          </a:prstGeom>
          <a:noFill/>
          <a:ln w="9525">
            <a:noFill/>
            <a:miter lim="800000"/>
            <a:headEnd/>
            <a:tailEnd/>
          </a:ln>
        </p:spPr>
        <p:txBody>
          <a:bodyPr wrap="none" anchor="ctr">
            <a:spAutoFit/>
          </a:bodyPr>
          <a:lstStyle/>
          <a:p>
            <a:endParaRPr lang="en-US"/>
          </a:p>
        </p:txBody>
      </p:sp>
      <p:pic>
        <p:nvPicPr>
          <p:cNvPr id="20491" name="Picture 10"/>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512050" y="4713288"/>
            <a:ext cx="2152650" cy="595312"/>
          </a:xfrm>
          <a:prstGeom prst="rect">
            <a:avLst/>
          </a:prstGeom>
          <a:noFill/>
          <a:ln w="9525">
            <a:noFill/>
            <a:miter lim="800000"/>
            <a:headEnd/>
            <a:tailEnd/>
          </a:ln>
        </p:spPr>
      </p:pic>
      <p:sp>
        <p:nvSpPr>
          <p:cNvPr id="20492" name="Rectangle 13"/>
          <p:cNvSpPr>
            <a:spLocks noChangeArrowheads="1"/>
          </p:cNvSpPr>
          <p:nvPr/>
        </p:nvSpPr>
        <p:spPr bwMode="auto">
          <a:xfrm>
            <a:off x="0" y="0"/>
            <a:ext cx="10287000" cy="0"/>
          </a:xfrm>
          <a:prstGeom prst="rect">
            <a:avLst/>
          </a:prstGeom>
          <a:noFill/>
          <a:ln w="9525">
            <a:noFill/>
            <a:miter lim="800000"/>
            <a:headEnd/>
            <a:tailEnd/>
          </a:ln>
        </p:spPr>
        <p:txBody>
          <a:bodyPr wrap="none" anchor="ctr">
            <a:spAutoFit/>
          </a:bodyPr>
          <a:lstStyle/>
          <a:p>
            <a:endParaRPr lang="en-US"/>
          </a:p>
        </p:txBody>
      </p:sp>
      <p:pic>
        <p:nvPicPr>
          <p:cNvPr id="20493" name="Picture 12"/>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541963" y="3798888"/>
            <a:ext cx="2617787" cy="411162"/>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a:stretch>
            <a:fillRect/>
          </a:stretch>
        </p:blipFill>
        <p:spPr bwMode="auto">
          <a:xfrm>
            <a:off x="1187450" y="5383213"/>
            <a:ext cx="2324100" cy="1016000"/>
          </a:xfrm>
          <a:prstGeom prst="rect">
            <a:avLst/>
          </a:prstGeom>
          <a:noFill/>
          <a:ln w="9525">
            <a:noFill/>
            <a:miter lim="800000"/>
            <a:headEnd/>
            <a:tailEnd/>
          </a:ln>
        </p:spPr>
      </p:pic>
      <p:pic>
        <p:nvPicPr>
          <p:cNvPr id="21507" name="Picture 3"/>
          <p:cNvPicPr>
            <a:picLocks noChangeAspect="1" noChangeArrowheads="1"/>
          </p:cNvPicPr>
          <p:nvPr/>
        </p:nvPicPr>
        <p:blipFill>
          <a:blip r:embed="rId3" cstate="print"/>
          <a:srcRect/>
          <a:stretch>
            <a:fillRect/>
          </a:stretch>
        </p:blipFill>
        <p:spPr bwMode="auto">
          <a:xfrm>
            <a:off x="3962400" y="5335588"/>
            <a:ext cx="1185863" cy="1195387"/>
          </a:xfrm>
          <a:prstGeom prst="rect">
            <a:avLst/>
          </a:prstGeom>
          <a:noFill/>
          <a:ln w="9525">
            <a:noFill/>
            <a:miter lim="800000"/>
            <a:headEnd/>
            <a:tailEnd/>
          </a:ln>
        </p:spPr>
      </p:pic>
      <p:sp>
        <p:nvSpPr>
          <p:cNvPr id="21508" name="Title 3"/>
          <p:cNvSpPr>
            <a:spLocks noGrp="1"/>
          </p:cNvSpPr>
          <p:nvPr>
            <p:ph type="title"/>
          </p:nvPr>
        </p:nvSpPr>
        <p:spPr bwMode="auto">
          <a:xfrm>
            <a:off x="514350" y="668338"/>
            <a:ext cx="9258300" cy="436562"/>
          </a:xfrm>
          <a:noFill/>
          <a:ln>
            <a:miter lim="800000"/>
            <a:headEnd/>
            <a:tailEnd/>
          </a:ln>
        </p:spPr>
        <p:txBody>
          <a:bodyPr vert="horz" wrap="square" lIns="91440" tIns="45720" rIns="91440" bIns="45720" numCol="1" anchor="t" anchorCtr="0" compatLnSpc="1">
            <a:prstTxWarp prst="textNoShape">
              <a:avLst/>
            </a:prstTxWarp>
          </a:bodyPr>
          <a:lstStyle/>
          <a:p>
            <a:r>
              <a:rPr lang="en-IN" sz="2800"/>
              <a:t>Gradient Operators</a:t>
            </a:r>
            <a:endParaRPr lang="en-US" sz="2800"/>
          </a:p>
        </p:txBody>
      </p:sp>
      <p:sp>
        <p:nvSpPr>
          <p:cNvPr id="21509" name="Content Placeholder 4"/>
          <p:cNvSpPr>
            <a:spLocks noGrp="1"/>
          </p:cNvSpPr>
          <p:nvPr>
            <p:ph sz="half" idx="1"/>
          </p:nvPr>
        </p:nvSpPr>
        <p:spPr bwMode="auto">
          <a:xfrm>
            <a:off x="217171" y="1214438"/>
            <a:ext cx="3886200" cy="5346382"/>
          </a:xfrm>
          <a:noFill/>
          <a:ln>
            <a:miter lim="800000"/>
            <a:headEnd/>
            <a:tailEnd/>
          </a:ln>
        </p:spPr>
        <p:txBody>
          <a:bodyPr vert="horz" wrap="square" lIns="91440" tIns="45720" rIns="91440" bIns="45720" numCol="1" anchor="t" anchorCtr="0" compatLnSpc="1">
            <a:prstTxWarp prst="textNoShape">
              <a:avLst/>
            </a:prstTxWarp>
          </a:bodyPr>
          <a:lstStyle/>
          <a:p>
            <a:r>
              <a:rPr lang="en-IN" sz="2400" dirty="0"/>
              <a:t>Obtaining gradient of an image requires computing the partial derivatives at every pixel location in the image.</a:t>
            </a:r>
          </a:p>
          <a:p>
            <a:endParaRPr lang="en-IN" sz="2400" dirty="0"/>
          </a:p>
          <a:p>
            <a:endParaRPr lang="en-IN" sz="2400" dirty="0"/>
          </a:p>
          <a:p>
            <a:r>
              <a:rPr lang="en-IN" sz="2400" dirty="0" smtClean="0"/>
              <a:t>These </a:t>
            </a:r>
            <a:r>
              <a:rPr lang="en-IN" sz="2400" dirty="0"/>
              <a:t>two equations can be implemented using 1-d masks as shown below</a:t>
            </a:r>
          </a:p>
          <a:p>
            <a:endParaRPr lang="en-US" dirty="0"/>
          </a:p>
        </p:txBody>
      </p:sp>
      <p:sp>
        <p:nvSpPr>
          <p:cNvPr id="21510" name="Content Placeholder 13"/>
          <p:cNvSpPr>
            <a:spLocks noGrp="1"/>
          </p:cNvSpPr>
          <p:nvPr>
            <p:ph sz="half" idx="2"/>
          </p:nvPr>
        </p:nvSpPr>
        <p:spPr bwMode="auto">
          <a:xfrm>
            <a:off x="5676900" y="1338263"/>
            <a:ext cx="4095750" cy="5267325"/>
          </a:xfrm>
          <a:noFill/>
          <a:ln>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11" name="Rectangle 5"/>
          <p:cNvSpPr>
            <a:spLocks noChangeArrowheads="1"/>
          </p:cNvSpPr>
          <p:nvPr/>
        </p:nvSpPr>
        <p:spPr bwMode="auto">
          <a:xfrm>
            <a:off x="0" y="0"/>
            <a:ext cx="10287000" cy="457200"/>
          </a:xfrm>
          <a:prstGeom prst="rect">
            <a:avLst/>
          </a:prstGeom>
          <a:noFill/>
          <a:ln w="9525">
            <a:noFill/>
            <a:miter lim="800000"/>
            <a:headEnd/>
            <a:tailEnd/>
          </a:ln>
        </p:spPr>
        <p:txBody>
          <a:bodyPr wrap="none" anchor="ctr">
            <a:spAutoFit/>
          </a:bodyPr>
          <a:lstStyle/>
          <a:p>
            <a:endParaRPr lang="en-US"/>
          </a:p>
        </p:txBody>
      </p:sp>
      <p:sp>
        <p:nvSpPr>
          <p:cNvPr id="21512" name="Rectangle 6"/>
          <p:cNvSpPr>
            <a:spLocks noChangeArrowheads="1"/>
          </p:cNvSpPr>
          <p:nvPr/>
        </p:nvSpPr>
        <p:spPr bwMode="auto">
          <a:xfrm>
            <a:off x="0" y="723900"/>
            <a:ext cx="10287000" cy="0"/>
          </a:xfrm>
          <a:prstGeom prst="rect">
            <a:avLst/>
          </a:prstGeom>
          <a:noFill/>
          <a:ln w="9525">
            <a:noFill/>
            <a:miter lim="800000"/>
            <a:headEnd/>
            <a:tailEnd/>
          </a:ln>
        </p:spPr>
        <p:txBody>
          <a:bodyPr wrap="none" anchor="ctr">
            <a:spAutoFit/>
          </a:bodyPr>
          <a:lstStyle/>
          <a:p>
            <a:r>
              <a:rPr lang="en-US" sz="1100">
                <a:latin typeface="Calibri" pitchFamily="34" charset="0"/>
                <a:cs typeface="Times New Roman" pitchFamily="18" charset="0"/>
              </a:rPr>
              <a:t> </a:t>
            </a:r>
            <a:endParaRPr lang="en-US"/>
          </a:p>
        </p:txBody>
      </p:sp>
      <p:sp>
        <p:nvSpPr>
          <p:cNvPr id="21513" name="Rectangle 8"/>
          <p:cNvSpPr>
            <a:spLocks noChangeArrowheads="1"/>
          </p:cNvSpPr>
          <p:nvPr/>
        </p:nvSpPr>
        <p:spPr bwMode="auto">
          <a:xfrm>
            <a:off x="0" y="0"/>
            <a:ext cx="10287000" cy="457200"/>
          </a:xfrm>
          <a:prstGeom prst="rect">
            <a:avLst/>
          </a:prstGeom>
          <a:noFill/>
          <a:ln w="9525">
            <a:noFill/>
            <a:miter lim="800000"/>
            <a:headEnd/>
            <a:tailEnd/>
          </a:ln>
        </p:spPr>
        <p:txBody>
          <a:bodyPr wrap="none" anchor="ctr">
            <a:spAutoFit/>
          </a:bodyPr>
          <a:lstStyle/>
          <a:p>
            <a:endParaRPr lang="en-US"/>
          </a:p>
        </p:txBody>
      </p:sp>
      <p:sp>
        <p:nvSpPr>
          <p:cNvPr id="21514" name="Rectangle 9"/>
          <p:cNvSpPr>
            <a:spLocks noChangeArrowheads="1"/>
          </p:cNvSpPr>
          <p:nvPr/>
        </p:nvSpPr>
        <p:spPr bwMode="auto">
          <a:xfrm>
            <a:off x="0" y="742950"/>
            <a:ext cx="10287000" cy="0"/>
          </a:xfrm>
          <a:prstGeom prst="rect">
            <a:avLst/>
          </a:prstGeom>
          <a:noFill/>
          <a:ln w="9525">
            <a:noFill/>
            <a:miter lim="800000"/>
            <a:headEnd/>
            <a:tailEnd/>
          </a:ln>
        </p:spPr>
        <p:txBody>
          <a:bodyPr wrap="none" anchor="ctr">
            <a:spAutoFit/>
          </a:bodyPr>
          <a:lstStyle/>
          <a:p>
            <a:r>
              <a:rPr lang="en-US" sz="1100">
                <a:latin typeface="Calibri" pitchFamily="34" charset="0"/>
                <a:cs typeface="Times New Roman" pitchFamily="18" charset="0"/>
              </a:rPr>
              <a:t> </a:t>
            </a:r>
            <a:endParaRPr lang="en-US"/>
          </a:p>
        </p:txBody>
      </p:sp>
      <p:sp>
        <p:nvSpPr>
          <p:cNvPr id="21515" name="Rectangle 11"/>
          <p:cNvSpPr>
            <a:spLocks noChangeArrowheads="1"/>
          </p:cNvSpPr>
          <p:nvPr/>
        </p:nvSpPr>
        <p:spPr bwMode="auto">
          <a:xfrm>
            <a:off x="0" y="0"/>
            <a:ext cx="10287000" cy="457200"/>
          </a:xfrm>
          <a:prstGeom prst="rect">
            <a:avLst/>
          </a:prstGeom>
          <a:noFill/>
          <a:ln w="9525">
            <a:noFill/>
            <a:miter lim="800000"/>
            <a:headEnd/>
            <a:tailEnd/>
          </a:ln>
        </p:spPr>
        <p:txBody>
          <a:bodyPr wrap="none" anchor="ctr">
            <a:spAutoFit/>
          </a:bodyPr>
          <a:lstStyle/>
          <a:p>
            <a:endParaRPr lang="en-US"/>
          </a:p>
        </p:txBody>
      </p:sp>
      <p:pic>
        <p:nvPicPr>
          <p:cNvPr id="21516" name="Picture 1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54368" y="3782378"/>
            <a:ext cx="2866072" cy="356069"/>
          </a:xfrm>
          <a:prstGeom prst="rect">
            <a:avLst/>
          </a:prstGeom>
          <a:noFill/>
          <a:ln w="9525">
            <a:noFill/>
            <a:miter lim="800000"/>
            <a:headEnd/>
            <a:tailEnd/>
          </a:ln>
        </p:spPr>
      </p:pic>
      <p:sp>
        <p:nvSpPr>
          <p:cNvPr id="21517" name="Rectangle 12"/>
          <p:cNvSpPr>
            <a:spLocks noChangeArrowheads="1"/>
          </p:cNvSpPr>
          <p:nvPr/>
        </p:nvSpPr>
        <p:spPr bwMode="auto">
          <a:xfrm>
            <a:off x="0" y="933450"/>
            <a:ext cx="10287000" cy="0"/>
          </a:xfrm>
          <a:prstGeom prst="rect">
            <a:avLst/>
          </a:prstGeom>
          <a:noFill/>
          <a:ln w="9525">
            <a:noFill/>
            <a:miter lim="800000"/>
            <a:headEnd/>
            <a:tailEnd/>
          </a:ln>
        </p:spPr>
        <p:txBody>
          <a:bodyPr wrap="none" anchor="ctr">
            <a:spAutoFit/>
          </a:bodyPr>
          <a:lstStyle/>
          <a:p>
            <a:r>
              <a:rPr lang="en-US" sz="1800">
                <a:latin typeface="Calibri" pitchFamily="34" charset="0"/>
                <a:cs typeface="Times New Roman" pitchFamily="18" charset="0"/>
              </a:rPr>
              <a:t> </a:t>
            </a:r>
            <a:endParaRPr lang="en-US"/>
          </a:p>
        </p:txBody>
      </p:sp>
      <p:sp>
        <p:nvSpPr>
          <p:cNvPr id="21519" name="Rectangle 17"/>
          <p:cNvSpPr>
            <a:spLocks noChangeArrowheads="1"/>
          </p:cNvSpPr>
          <p:nvPr/>
        </p:nvSpPr>
        <p:spPr bwMode="auto">
          <a:xfrm>
            <a:off x="0" y="0"/>
            <a:ext cx="10287000" cy="457200"/>
          </a:xfrm>
          <a:prstGeom prst="rect">
            <a:avLst/>
          </a:prstGeom>
          <a:noFill/>
          <a:ln w="9525">
            <a:noFill/>
            <a:miter lim="800000"/>
            <a:headEnd/>
            <a:tailEnd/>
          </a:ln>
        </p:spPr>
        <p:txBody>
          <a:bodyPr wrap="none" anchor="ctr">
            <a:spAutoFit/>
          </a:bodyPr>
          <a:lstStyle/>
          <a:p>
            <a:endParaRPr lang="en-US"/>
          </a:p>
        </p:txBody>
      </p:sp>
      <p:pic>
        <p:nvPicPr>
          <p:cNvPr id="21520" name="Picture 1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14375" y="3221038"/>
            <a:ext cx="2851785" cy="331027"/>
          </a:xfrm>
          <a:prstGeom prst="rect">
            <a:avLst/>
          </a:prstGeom>
          <a:noFill/>
          <a:ln w="9525">
            <a:noFill/>
            <a:miter lim="800000"/>
            <a:headEnd/>
            <a:tailEnd/>
          </a:ln>
        </p:spPr>
      </p:pic>
      <p:sp>
        <p:nvSpPr>
          <p:cNvPr id="21521" name="Rectangle 18"/>
          <p:cNvSpPr>
            <a:spLocks noChangeArrowheads="1"/>
          </p:cNvSpPr>
          <p:nvPr/>
        </p:nvSpPr>
        <p:spPr bwMode="auto">
          <a:xfrm>
            <a:off x="0" y="952500"/>
            <a:ext cx="10287000" cy="0"/>
          </a:xfrm>
          <a:prstGeom prst="rect">
            <a:avLst/>
          </a:prstGeom>
          <a:noFill/>
          <a:ln w="9525">
            <a:noFill/>
            <a:miter lim="800000"/>
            <a:headEnd/>
            <a:tailEnd/>
          </a:ln>
        </p:spPr>
        <p:txBody>
          <a:bodyPr wrap="none" anchor="ctr">
            <a:spAutoFit/>
          </a:bodyPr>
          <a:lstStyle/>
          <a:p>
            <a:r>
              <a:rPr lang="en-US" sz="2000">
                <a:latin typeface="Calibri" pitchFamily="34" charset="0"/>
                <a:cs typeface="Times New Roman" pitchFamily="18" charset="0"/>
              </a:rPr>
              <a:t> </a:t>
            </a:r>
            <a:endParaRPr lang="en-US"/>
          </a:p>
        </p:txBody>
      </p:sp>
      <p:pic>
        <p:nvPicPr>
          <p:cNvPr id="1026" name="Picture 2"/>
          <p:cNvPicPr>
            <a:picLocks noChangeAspect="1" noChangeArrowheads="1"/>
          </p:cNvPicPr>
          <p:nvPr/>
        </p:nvPicPr>
        <p:blipFill>
          <a:blip r:embed="rId6"/>
          <a:srcRect/>
          <a:stretch>
            <a:fillRect/>
          </a:stretch>
        </p:blipFill>
        <p:spPr bwMode="auto">
          <a:xfrm>
            <a:off x="4080704" y="1696263"/>
            <a:ext cx="6179205" cy="2235657"/>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5"/>
          <p:cNvSpPr>
            <a:spLocks noGrp="1"/>
          </p:cNvSpPr>
          <p:nvPr>
            <p:ph type="title"/>
          </p:nvPr>
        </p:nvSpPr>
        <p:spPr bwMode="auto">
          <a:xfrm>
            <a:off x="514350" y="573088"/>
            <a:ext cx="9258300" cy="163512"/>
          </a:xfrm>
          <a:noFill/>
          <a:ln>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31" name="Content Placeholder 4"/>
          <p:cNvSpPr>
            <a:spLocks noGrp="1"/>
          </p:cNvSpPr>
          <p:nvPr>
            <p:ph sz="half" idx="1"/>
          </p:nvPr>
        </p:nvSpPr>
        <p:spPr bwMode="auto">
          <a:xfrm>
            <a:off x="0" y="1077913"/>
            <a:ext cx="5008563" cy="5500687"/>
          </a:xfrm>
          <a:noFill/>
          <a:ln>
            <a:miter lim="800000"/>
            <a:headEnd/>
            <a:tailEnd/>
          </a:ln>
        </p:spPr>
        <p:txBody>
          <a:bodyPr vert="horz" wrap="square" lIns="91440" tIns="45720" rIns="91440" bIns="45720" numCol="1" anchor="t" anchorCtr="0" compatLnSpc="1">
            <a:prstTxWarp prst="textNoShape">
              <a:avLst/>
            </a:prstTxWarp>
          </a:bodyPr>
          <a:lstStyle/>
          <a:p>
            <a:r>
              <a:rPr lang="en-IN" sz="2000"/>
              <a:t>When diagonal edge direction is of interest, we need 2-d mask.</a:t>
            </a:r>
          </a:p>
          <a:p>
            <a:r>
              <a:rPr lang="en-IN" sz="2000"/>
              <a:t>The Roberts cross gradient operators are used to detect diagonal edges.</a:t>
            </a:r>
          </a:p>
          <a:p>
            <a:endParaRPr lang="en-IN" sz="2000"/>
          </a:p>
          <a:p>
            <a:endParaRPr lang="en-IN" sz="2000"/>
          </a:p>
          <a:p>
            <a:endParaRPr lang="en-IN" sz="2000"/>
          </a:p>
          <a:p>
            <a:endParaRPr lang="en-IN" sz="2000"/>
          </a:p>
          <a:p>
            <a:endParaRPr lang="en-IN" sz="2000"/>
          </a:p>
          <a:p>
            <a:r>
              <a:rPr lang="en-IN" sz="2000"/>
              <a:t>The 2x2 masks are not so useful for computing edge direction.</a:t>
            </a:r>
          </a:p>
          <a:p>
            <a:r>
              <a:rPr lang="en-IN" sz="2000"/>
              <a:t>The 3x3 masks of Prewitt and Sobel take into account the nature of the data on opposite sides of the center point.</a:t>
            </a:r>
          </a:p>
          <a:p>
            <a:r>
              <a:rPr lang="en-IN" sz="2000"/>
              <a:t>Thus carry more information regarding direction of an edge.</a:t>
            </a:r>
            <a:endParaRPr lang="en-US" sz="2000"/>
          </a:p>
        </p:txBody>
      </p:sp>
      <p:sp>
        <p:nvSpPr>
          <p:cNvPr id="22532" name="Content Placeholder 6"/>
          <p:cNvSpPr>
            <a:spLocks noGrp="1"/>
          </p:cNvSpPr>
          <p:nvPr>
            <p:ph sz="half" idx="2"/>
          </p:nvPr>
        </p:nvSpPr>
        <p:spPr bwMode="auto">
          <a:xfrm>
            <a:off x="5172075" y="1350963"/>
            <a:ext cx="4600575" cy="4775200"/>
          </a:xfrm>
          <a:noFill/>
          <a:ln>
            <a:miter lim="800000"/>
            <a:headEnd/>
            <a:tailEnd/>
          </a:ln>
        </p:spPr>
        <p:txBody>
          <a:bodyPr vert="horz" wrap="square" lIns="91440" tIns="45720" rIns="91440" bIns="45720" numCol="1" anchor="t" anchorCtr="0" compatLnSpc="1">
            <a:prstTxWarp prst="textNoShape">
              <a:avLst/>
            </a:prstTxWarp>
          </a:bodyPr>
          <a:lstStyle/>
          <a:p>
            <a:r>
              <a:rPr lang="en-IN" sz="1800"/>
              <a:t>A 3X3 region of an image and Robert mask used to detect diagonal edges</a:t>
            </a:r>
            <a:endParaRPr lang="en-US" sz="1800"/>
          </a:p>
        </p:txBody>
      </p:sp>
      <p:pic>
        <p:nvPicPr>
          <p:cNvPr id="22533" name="Picture 8"/>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41350" y="2586038"/>
            <a:ext cx="2809875" cy="561975"/>
          </a:xfrm>
          <a:prstGeom prst="rect">
            <a:avLst/>
          </a:prstGeom>
          <a:noFill/>
          <a:ln w="9525">
            <a:noFill/>
            <a:miter lim="800000"/>
            <a:headEnd/>
            <a:tailEnd/>
          </a:ln>
        </p:spPr>
      </p:pic>
      <p:pic>
        <p:nvPicPr>
          <p:cNvPr id="22534"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27063" y="3379788"/>
            <a:ext cx="2876550" cy="561975"/>
          </a:xfrm>
          <a:prstGeom prst="rect">
            <a:avLst/>
          </a:prstGeom>
          <a:noFill/>
          <a:ln w="9525">
            <a:noFill/>
            <a:miter lim="800000"/>
            <a:headEnd/>
            <a:tailEnd/>
          </a:ln>
        </p:spPr>
      </p:pic>
      <p:sp>
        <p:nvSpPr>
          <p:cNvPr id="22535" name="Rectangle 9"/>
          <p:cNvSpPr>
            <a:spLocks noChangeArrowheads="1"/>
          </p:cNvSpPr>
          <p:nvPr/>
        </p:nvSpPr>
        <p:spPr bwMode="auto">
          <a:xfrm>
            <a:off x="0" y="0"/>
            <a:ext cx="10287000" cy="457200"/>
          </a:xfrm>
          <a:prstGeom prst="rect">
            <a:avLst/>
          </a:prstGeom>
          <a:noFill/>
          <a:ln w="9525">
            <a:noFill/>
            <a:miter lim="800000"/>
            <a:headEnd/>
            <a:tailEnd/>
          </a:ln>
        </p:spPr>
        <p:txBody>
          <a:bodyPr wrap="none" anchor="ctr">
            <a:spAutoFit/>
          </a:bodyPr>
          <a:lstStyle/>
          <a:p>
            <a:endParaRPr lang="en-US"/>
          </a:p>
        </p:txBody>
      </p:sp>
      <p:sp>
        <p:nvSpPr>
          <p:cNvPr id="22536" name="Rectangle 10"/>
          <p:cNvSpPr>
            <a:spLocks noChangeArrowheads="1"/>
          </p:cNvSpPr>
          <p:nvPr/>
        </p:nvSpPr>
        <p:spPr bwMode="auto">
          <a:xfrm>
            <a:off x="0" y="1019175"/>
            <a:ext cx="10287000" cy="0"/>
          </a:xfrm>
          <a:prstGeom prst="rect">
            <a:avLst/>
          </a:prstGeom>
          <a:noFill/>
          <a:ln w="9525">
            <a:noFill/>
            <a:miter lim="800000"/>
            <a:headEnd/>
            <a:tailEnd/>
          </a:ln>
        </p:spPr>
        <p:txBody>
          <a:bodyPr wrap="none" anchor="ctr">
            <a:spAutoFit/>
          </a:bodyPr>
          <a:lstStyle/>
          <a:p>
            <a:endParaRPr lang="en-US"/>
          </a:p>
        </p:txBody>
      </p:sp>
      <p:sp>
        <p:nvSpPr>
          <p:cNvPr id="22537" name="Rectangle 11"/>
          <p:cNvSpPr>
            <a:spLocks noChangeArrowheads="1"/>
          </p:cNvSpPr>
          <p:nvPr/>
        </p:nvSpPr>
        <p:spPr bwMode="auto">
          <a:xfrm>
            <a:off x="0" y="1581150"/>
            <a:ext cx="10287000" cy="0"/>
          </a:xfrm>
          <a:prstGeom prst="rect">
            <a:avLst/>
          </a:prstGeom>
          <a:noFill/>
          <a:ln w="9525">
            <a:noFill/>
            <a:miter lim="800000"/>
            <a:headEnd/>
            <a:tailEnd/>
          </a:ln>
        </p:spPr>
        <p:txBody>
          <a:bodyPr wrap="none" anchor="ctr">
            <a:spAutoFit/>
          </a:bodyPr>
          <a:lstStyle/>
          <a:p>
            <a:endParaRPr lang="en-US"/>
          </a:p>
        </p:txBody>
      </p:sp>
      <p:pic>
        <p:nvPicPr>
          <p:cNvPr id="22538" name="Picture 12"/>
          <p:cNvPicPr>
            <a:picLocks noChangeAspect="1" noChangeArrowheads="1"/>
          </p:cNvPicPr>
          <p:nvPr/>
        </p:nvPicPr>
        <p:blipFill>
          <a:blip r:embed="rId4" cstate="print"/>
          <a:srcRect/>
          <a:stretch>
            <a:fillRect/>
          </a:stretch>
        </p:blipFill>
        <p:spPr bwMode="auto">
          <a:xfrm>
            <a:off x="5216525" y="2217738"/>
            <a:ext cx="4787900" cy="3998912"/>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0"/>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55" name="Content Placeholder 2"/>
          <p:cNvSpPr>
            <a:spLocks noGrp="1"/>
          </p:cNvSpPr>
          <p:nvPr>
            <p:ph idx="1"/>
          </p:nvPr>
        </p:nvSpPr>
        <p:spPr bwMode="auto">
          <a:xfrm>
            <a:off x="514350" y="1065213"/>
            <a:ext cx="9258300" cy="5060950"/>
          </a:xfrm>
          <a:noFill/>
          <a:ln>
            <a:miter lim="800000"/>
            <a:headEnd/>
            <a:tailEnd/>
          </a:ln>
        </p:spPr>
        <p:txBody>
          <a:bodyPr vert="horz" wrap="square" lIns="91440" tIns="45720" rIns="91440" bIns="45720" numCol="1" anchor="t" anchorCtr="0" compatLnSpc="1">
            <a:prstTxWarp prst="textNoShape">
              <a:avLst/>
            </a:prstTxWarp>
          </a:bodyPr>
          <a:lstStyle/>
          <a:p>
            <a:r>
              <a:rPr lang="en-IN"/>
              <a:t>The simplest digital approximations to the partial derivatives using masks of 3X3 are given by</a:t>
            </a:r>
          </a:p>
          <a:p>
            <a:endParaRPr lang="en-IN"/>
          </a:p>
          <a:p>
            <a:endParaRPr lang="en-IN"/>
          </a:p>
          <a:p>
            <a:endParaRPr lang="en-IN"/>
          </a:p>
          <a:p>
            <a:r>
              <a:rPr lang="en-IN"/>
              <a:t>The masks from the above equations are called Prewitt operators used for detecting horizontal and vertical edges.</a:t>
            </a:r>
          </a:p>
          <a:p>
            <a:endParaRPr lang="en-US"/>
          </a:p>
        </p:txBody>
      </p:sp>
      <p:pic>
        <p:nvPicPr>
          <p:cNvPr id="2355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197100" y="1890713"/>
            <a:ext cx="5229225" cy="561975"/>
          </a:xfrm>
          <a:prstGeom prst="rect">
            <a:avLst/>
          </a:prstGeom>
          <a:noFill/>
          <a:ln w="9525">
            <a:noFill/>
            <a:miter lim="800000"/>
            <a:headEnd/>
            <a:tailEnd/>
          </a:ln>
        </p:spPr>
      </p:pic>
      <p:pic>
        <p:nvPicPr>
          <p:cNvPr id="2355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70113" y="2370138"/>
            <a:ext cx="5133975" cy="561975"/>
          </a:xfrm>
          <a:prstGeom prst="rect">
            <a:avLst/>
          </a:prstGeom>
          <a:noFill/>
          <a:ln w="9525">
            <a:noFill/>
            <a:miter lim="800000"/>
            <a:headEnd/>
            <a:tailEnd/>
          </a:ln>
        </p:spPr>
      </p:pic>
      <p:sp>
        <p:nvSpPr>
          <p:cNvPr id="23558" name="Rectangle 3"/>
          <p:cNvSpPr>
            <a:spLocks noChangeArrowheads="1"/>
          </p:cNvSpPr>
          <p:nvPr/>
        </p:nvSpPr>
        <p:spPr bwMode="auto">
          <a:xfrm>
            <a:off x="0" y="0"/>
            <a:ext cx="10287000" cy="457200"/>
          </a:xfrm>
          <a:prstGeom prst="rect">
            <a:avLst/>
          </a:prstGeom>
          <a:noFill/>
          <a:ln w="9525">
            <a:noFill/>
            <a:miter lim="800000"/>
            <a:headEnd/>
            <a:tailEnd/>
          </a:ln>
        </p:spPr>
        <p:txBody>
          <a:bodyPr wrap="none" anchor="ctr">
            <a:spAutoFit/>
          </a:bodyPr>
          <a:lstStyle/>
          <a:p>
            <a:endParaRPr lang="en-US"/>
          </a:p>
        </p:txBody>
      </p:sp>
      <p:sp>
        <p:nvSpPr>
          <p:cNvPr id="23559" name="Rectangle 4"/>
          <p:cNvSpPr>
            <a:spLocks noChangeArrowheads="1"/>
          </p:cNvSpPr>
          <p:nvPr/>
        </p:nvSpPr>
        <p:spPr bwMode="auto">
          <a:xfrm>
            <a:off x="0" y="1019175"/>
            <a:ext cx="10287000" cy="0"/>
          </a:xfrm>
          <a:prstGeom prst="rect">
            <a:avLst/>
          </a:prstGeom>
          <a:noFill/>
          <a:ln w="9525">
            <a:noFill/>
            <a:miter lim="800000"/>
            <a:headEnd/>
            <a:tailEnd/>
          </a:ln>
        </p:spPr>
        <p:txBody>
          <a:bodyPr wrap="none" anchor="ctr">
            <a:spAutoFit/>
          </a:bodyPr>
          <a:lstStyle/>
          <a:p>
            <a:endParaRPr lang="en-US"/>
          </a:p>
        </p:txBody>
      </p:sp>
      <p:sp>
        <p:nvSpPr>
          <p:cNvPr id="23560" name="Rectangle 5"/>
          <p:cNvSpPr>
            <a:spLocks noChangeArrowheads="1"/>
          </p:cNvSpPr>
          <p:nvPr/>
        </p:nvSpPr>
        <p:spPr bwMode="auto">
          <a:xfrm>
            <a:off x="0" y="1581150"/>
            <a:ext cx="10287000" cy="0"/>
          </a:xfrm>
          <a:prstGeom prst="rect">
            <a:avLst/>
          </a:prstGeom>
          <a:noFill/>
          <a:ln w="9525">
            <a:noFill/>
            <a:miter lim="800000"/>
            <a:headEnd/>
            <a:tailEnd/>
          </a:ln>
        </p:spPr>
        <p:txBody>
          <a:bodyPr wrap="none" anchor="ctr">
            <a:spAutoFit/>
          </a:bodyPr>
          <a:lstStyle/>
          <a:p>
            <a:endParaRPr lang="en-US"/>
          </a:p>
        </p:txBody>
      </p:sp>
      <p:pic>
        <p:nvPicPr>
          <p:cNvPr id="23561" name="Picture 6"/>
          <p:cNvPicPr>
            <a:picLocks noChangeAspect="1" noChangeArrowheads="1"/>
          </p:cNvPicPr>
          <p:nvPr/>
        </p:nvPicPr>
        <p:blipFill>
          <a:blip r:embed="rId4" cstate="print"/>
          <a:srcRect/>
          <a:stretch>
            <a:fillRect/>
          </a:stretch>
        </p:blipFill>
        <p:spPr bwMode="auto">
          <a:xfrm>
            <a:off x="2716213" y="4054475"/>
            <a:ext cx="5619750" cy="2640013"/>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bwMode="auto">
          <a:xfrm>
            <a:off x="514350" y="274638"/>
            <a:ext cx="9258300" cy="639762"/>
          </a:xfrm>
          <a:noFill/>
          <a:ln>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79" name="Content Placeholder 2"/>
          <p:cNvSpPr>
            <a:spLocks noGrp="1"/>
          </p:cNvSpPr>
          <p:nvPr>
            <p:ph idx="1"/>
          </p:nvPr>
        </p:nvSpPr>
        <p:spPr bwMode="auto">
          <a:xfrm>
            <a:off x="514350" y="1065213"/>
            <a:ext cx="9258300" cy="5060950"/>
          </a:xfrm>
          <a:noFill/>
          <a:ln>
            <a:miter lim="800000"/>
            <a:headEnd/>
            <a:tailEnd/>
          </a:ln>
        </p:spPr>
        <p:txBody>
          <a:bodyPr vert="horz" wrap="square" lIns="91440" tIns="45720" rIns="91440" bIns="45720" numCol="1" anchor="t" anchorCtr="0" compatLnSpc="1">
            <a:prstTxWarp prst="textNoShape">
              <a:avLst/>
            </a:prstTxWarp>
          </a:bodyPr>
          <a:lstStyle/>
          <a:p>
            <a:r>
              <a:rPr lang="en-IN"/>
              <a:t>A slight variation of the preceding two equations uses a weight of 2 in the center coefficient:</a:t>
            </a:r>
          </a:p>
          <a:p>
            <a:endParaRPr lang="en-IN"/>
          </a:p>
          <a:p>
            <a:endParaRPr lang="en-IN"/>
          </a:p>
          <a:p>
            <a:endParaRPr lang="en-IN"/>
          </a:p>
          <a:p>
            <a:r>
              <a:rPr lang="en-IN"/>
              <a:t>The masks from the above equations are called Sobel operators used for detecting horizontal and vertical edges.</a:t>
            </a:r>
            <a:endParaRPr lang="en-US"/>
          </a:p>
        </p:txBody>
      </p:sp>
      <p:pic>
        <p:nvPicPr>
          <p:cNvPr id="24580"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11388" y="1917700"/>
            <a:ext cx="5486400" cy="561975"/>
          </a:xfrm>
          <a:prstGeom prst="rect">
            <a:avLst/>
          </a:prstGeom>
          <a:noFill/>
          <a:ln w="9525">
            <a:noFill/>
            <a:miter lim="800000"/>
            <a:headEnd/>
            <a:tailEnd/>
          </a:ln>
        </p:spPr>
      </p:pic>
      <p:pic>
        <p:nvPicPr>
          <p:cNvPr id="24581"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24088" y="2589213"/>
            <a:ext cx="5391150" cy="561975"/>
          </a:xfrm>
          <a:prstGeom prst="rect">
            <a:avLst/>
          </a:prstGeom>
          <a:noFill/>
          <a:ln w="9525">
            <a:noFill/>
            <a:miter lim="800000"/>
            <a:headEnd/>
            <a:tailEnd/>
          </a:ln>
        </p:spPr>
      </p:pic>
      <p:sp>
        <p:nvSpPr>
          <p:cNvPr id="24582" name="Rectangle 3"/>
          <p:cNvSpPr>
            <a:spLocks noChangeArrowheads="1"/>
          </p:cNvSpPr>
          <p:nvPr/>
        </p:nvSpPr>
        <p:spPr bwMode="auto">
          <a:xfrm>
            <a:off x="0" y="0"/>
            <a:ext cx="10287000" cy="457200"/>
          </a:xfrm>
          <a:prstGeom prst="rect">
            <a:avLst/>
          </a:prstGeom>
          <a:noFill/>
          <a:ln w="9525">
            <a:noFill/>
            <a:miter lim="800000"/>
            <a:headEnd/>
            <a:tailEnd/>
          </a:ln>
        </p:spPr>
        <p:txBody>
          <a:bodyPr wrap="none" anchor="ctr">
            <a:spAutoFit/>
          </a:bodyPr>
          <a:lstStyle/>
          <a:p>
            <a:endParaRPr lang="en-US"/>
          </a:p>
        </p:txBody>
      </p:sp>
      <p:sp>
        <p:nvSpPr>
          <p:cNvPr id="24583" name="Rectangle 4"/>
          <p:cNvSpPr>
            <a:spLocks noChangeArrowheads="1"/>
          </p:cNvSpPr>
          <p:nvPr/>
        </p:nvSpPr>
        <p:spPr bwMode="auto">
          <a:xfrm>
            <a:off x="0" y="1019175"/>
            <a:ext cx="10287000" cy="0"/>
          </a:xfrm>
          <a:prstGeom prst="rect">
            <a:avLst/>
          </a:prstGeom>
          <a:noFill/>
          <a:ln w="9525">
            <a:noFill/>
            <a:miter lim="800000"/>
            <a:headEnd/>
            <a:tailEnd/>
          </a:ln>
        </p:spPr>
        <p:txBody>
          <a:bodyPr wrap="none" anchor="ctr">
            <a:spAutoFit/>
          </a:bodyPr>
          <a:lstStyle/>
          <a:p>
            <a:endParaRPr lang="en-US"/>
          </a:p>
        </p:txBody>
      </p:sp>
      <p:sp>
        <p:nvSpPr>
          <p:cNvPr id="24584" name="Rectangle 5"/>
          <p:cNvSpPr>
            <a:spLocks noChangeArrowheads="1"/>
          </p:cNvSpPr>
          <p:nvPr/>
        </p:nvSpPr>
        <p:spPr bwMode="auto">
          <a:xfrm>
            <a:off x="0" y="1581150"/>
            <a:ext cx="10287000" cy="0"/>
          </a:xfrm>
          <a:prstGeom prst="rect">
            <a:avLst/>
          </a:prstGeom>
          <a:noFill/>
          <a:ln w="9525">
            <a:noFill/>
            <a:miter lim="800000"/>
            <a:headEnd/>
            <a:tailEnd/>
          </a:ln>
        </p:spPr>
        <p:txBody>
          <a:bodyPr wrap="none" anchor="ctr">
            <a:spAutoFit/>
          </a:bodyPr>
          <a:lstStyle/>
          <a:p>
            <a:endParaRPr lang="en-US"/>
          </a:p>
        </p:txBody>
      </p:sp>
      <p:pic>
        <p:nvPicPr>
          <p:cNvPr id="24585" name="Picture 6"/>
          <p:cNvPicPr>
            <a:picLocks noChangeAspect="1" noChangeArrowheads="1"/>
          </p:cNvPicPr>
          <p:nvPr/>
        </p:nvPicPr>
        <p:blipFill>
          <a:blip r:embed="rId4" cstate="print"/>
          <a:srcRect/>
          <a:stretch>
            <a:fillRect/>
          </a:stretch>
        </p:blipFill>
        <p:spPr bwMode="auto">
          <a:xfrm>
            <a:off x="2865438" y="4081463"/>
            <a:ext cx="5621337" cy="2776537"/>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srcRect/>
          <a:stretch>
            <a:fillRect/>
          </a:stretch>
        </p:blipFill>
        <p:spPr bwMode="auto">
          <a:xfrm>
            <a:off x="2246313" y="2238375"/>
            <a:ext cx="4373562" cy="4283075"/>
          </a:xfrm>
          <a:prstGeom prst="rect">
            <a:avLst/>
          </a:prstGeom>
          <a:noFill/>
          <a:ln w="9525">
            <a:noFill/>
            <a:miter lim="800000"/>
            <a:headEnd/>
            <a:tailEnd/>
          </a:ln>
        </p:spPr>
      </p:pic>
      <p:pic>
        <p:nvPicPr>
          <p:cNvPr id="25603" name="Picture 3"/>
          <p:cNvPicPr>
            <a:picLocks noChangeAspect="1" noChangeArrowheads="1"/>
          </p:cNvPicPr>
          <p:nvPr/>
        </p:nvPicPr>
        <p:blipFill>
          <a:blip r:embed="rId3" cstate="print"/>
          <a:srcRect/>
          <a:stretch>
            <a:fillRect/>
          </a:stretch>
        </p:blipFill>
        <p:spPr bwMode="auto">
          <a:xfrm>
            <a:off x="7931150" y="3562350"/>
            <a:ext cx="1965325" cy="1841500"/>
          </a:xfrm>
          <a:prstGeom prst="rect">
            <a:avLst/>
          </a:prstGeom>
          <a:noFill/>
          <a:ln w="9525">
            <a:noFill/>
            <a:miter lim="800000"/>
            <a:headEnd/>
            <a:tailEnd/>
          </a:ln>
        </p:spPr>
      </p:pic>
      <p:sp>
        <p:nvSpPr>
          <p:cNvPr id="25604" name="Title 3"/>
          <p:cNvSpPr>
            <a:spLocks noGrp="1"/>
          </p:cNvSpPr>
          <p:nvPr>
            <p:ph type="title"/>
          </p:nvPr>
        </p:nvSpPr>
        <p:spPr bwMode="auto">
          <a:xfrm>
            <a:off x="514350" y="773113"/>
            <a:ext cx="9258300" cy="644525"/>
          </a:xfrm>
          <a:noFill/>
          <a:ln>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05" name="Content Placeholder 4"/>
          <p:cNvSpPr>
            <a:spLocks noGrp="1"/>
          </p:cNvSpPr>
          <p:nvPr>
            <p:ph idx="1"/>
          </p:nvPr>
        </p:nvSpPr>
        <p:spPr bwMode="auto">
          <a:xfrm>
            <a:off x="568325" y="1323975"/>
            <a:ext cx="9258300" cy="3467100"/>
          </a:xfrm>
          <a:noFill/>
          <a:ln>
            <a:miter lim="800000"/>
            <a:headEnd/>
            <a:tailEnd/>
          </a:ln>
        </p:spPr>
        <p:txBody>
          <a:bodyPr vert="horz" wrap="square" lIns="91440" tIns="45720" rIns="91440" bIns="45720" numCol="1" anchor="t" anchorCtr="0" compatLnSpc="1">
            <a:prstTxWarp prst="textNoShape">
              <a:avLst/>
            </a:prstTxWarp>
          </a:bodyPr>
          <a:lstStyle/>
          <a:p>
            <a:r>
              <a:rPr lang="en-IN"/>
              <a:t>The following are the Prewitt and Sobel masks for detecting diagonal edges.</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srcRect/>
          <a:stretch>
            <a:fillRect/>
          </a:stretch>
        </p:blipFill>
        <p:spPr bwMode="auto">
          <a:xfrm>
            <a:off x="180975" y="763588"/>
            <a:ext cx="7848600" cy="5257800"/>
          </a:xfrm>
          <a:prstGeom prst="rect">
            <a:avLst/>
          </a:prstGeom>
          <a:noFill/>
          <a:ln w="9525">
            <a:noFill/>
            <a:miter lim="800000"/>
            <a:headEnd/>
            <a:tailEnd/>
          </a:ln>
        </p:spPr>
      </p:pic>
      <p:pic>
        <p:nvPicPr>
          <p:cNvPr id="26627" name="Picture 3"/>
          <p:cNvPicPr>
            <a:picLocks noChangeAspect="1" noChangeArrowheads="1"/>
          </p:cNvPicPr>
          <p:nvPr/>
        </p:nvPicPr>
        <p:blipFill>
          <a:blip r:embed="rId3" cstate="print"/>
          <a:srcRect/>
          <a:stretch>
            <a:fillRect/>
          </a:stretch>
        </p:blipFill>
        <p:spPr bwMode="auto">
          <a:xfrm>
            <a:off x="8132763" y="825500"/>
            <a:ext cx="2154237" cy="575945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Compute the edge direction and magnitude at the centre pixel using the Prewitt edge detector. The direction of horizontal and vertical gradient of the detector is from left to right and from up to bottom, respectively</a:t>
            </a:r>
            <a:br>
              <a:rPr lang="en-US" dirty="0" smtClean="0"/>
            </a:br>
            <a:r>
              <a:rPr lang="en-US" dirty="0" smtClean="0"/>
              <a:t/>
            </a:r>
            <a:br>
              <a:rPr lang="en-US" dirty="0" smtClean="0"/>
            </a:br>
            <a:endParaRPr lang="en-US" dirty="0"/>
          </a:p>
        </p:txBody>
      </p:sp>
      <p:pic>
        <p:nvPicPr>
          <p:cNvPr id="1026" name="Picture 2"/>
          <p:cNvPicPr>
            <a:picLocks noChangeAspect="1" noChangeArrowheads="1"/>
          </p:cNvPicPr>
          <p:nvPr/>
        </p:nvPicPr>
        <p:blipFill>
          <a:blip r:embed="rId2"/>
          <a:srcRect/>
          <a:stretch>
            <a:fillRect/>
          </a:stretch>
        </p:blipFill>
        <p:spPr bwMode="auto">
          <a:xfrm>
            <a:off x="3619655" y="3010364"/>
            <a:ext cx="1990468" cy="1673147"/>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51" name="Content Placeholder 2"/>
          <p:cNvSpPr>
            <a:spLocks noGrp="1"/>
          </p:cNvSpPr>
          <p:nvPr>
            <p:ph idx="1"/>
          </p:nvPr>
        </p:nvSpPr>
        <p:spPr bwMode="auto">
          <a:xfrm>
            <a:off x="514350" y="1600200"/>
            <a:ext cx="9258300" cy="4525963"/>
          </a:xfrm>
          <a:noFill/>
          <a:ln>
            <a:miter lim="800000"/>
            <a:headEnd/>
            <a:tailEnd/>
          </a:ln>
        </p:spPr>
        <p:txBody>
          <a:bodyPr vert="horz" wrap="square" lIns="91440" tIns="45720" rIns="91440" bIns="45720" numCol="1" anchor="t" anchorCtr="0" compatLnSpc="1">
            <a:prstTxWarp prst="textNoShape">
              <a:avLst/>
            </a:prstTxWarp>
          </a:bodyPr>
          <a:lstStyle/>
          <a:p>
            <a:r>
              <a:rPr lang="en-IN" dirty="0"/>
              <a:t>Compute the gradient image for the given hypothetical image using </a:t>
            </a:r>
            <a:r>
              <a:rPr lang="en-IN" dirty="0" err="1"/>
              <a:t>sobel</a:t>
            </a:r>
            <a:r>
              <a:rPr lang="en-IN" dirty="0"/>
              <a:t> masks for vertical and horizontal </a:t>
            </a:r>
            <a:r>
              <a:rPr lang="en-IN"/>
              <a:t>edge detection. </a:t>
            </a:r>
            <a:endParaRPr lang="en-IN" dirty="0"/>
          </a:p>
          <a:p>
            <a:endParaRPr lang="en-IN" dirty="0"/>
          </a:p>
          <a:p>
            <a:endParaRPr lang="en-IN" dirty="0"/>
          </a:p>
          <a:p>
            <a:endParaRPr lang="en-IN" dirty="0"/>
          </a:p>
          <a:p>
            <a:pPr>
              <a:buNone/>
            </a:pPr>
            <a:r>
              <a:rPr lang="en-IN" dirty="0"/>
              <a:t>Hint: compute | </a:t>
            </a:r>
            <a:r>
              <a:rPr lang="en-IN" dirty="0" err="1"/>
              <a:t>g</a:t>
            </a:r>
            <a:r>
              <a:rPr lang="en-IN" sz="1400" dirty="0" err="1"/>
              <a:t>x</a:t>
            </a:r>
            <a:r>
              <a:rPr lang="en-IN" sz="1400" dirty="0"/>
              <a:t> </a:t>
            </a:r>
            <a:r>
              <a:rPr lang="en-IN" dirty="0"/>
              <a:t>|   + | </a:t>
            </a:r>
            <a:r>
              <a:rPr lang="en-IN" dirty="0" err="1"/>
              <a:t>g</a:t>
            </a:r>
            <a:r>
              <a:rPr lang="en-IN" sz="1400" dirty="0" err="1"/>
              <a:t>y</a:t>
            </a:r>
            <a:r>
              <a:rPr lang="en-IN" sz="1400" dirty="0"/>
              <a:t> </a:t>
            </a:r>
            <a:r>
              <a:rPr lang="en-IN" dirty="0"/>
              <a:t>|  for each pixel</a:t>
            </a:r>
          </a:p>
          <a:p>
            <a:pPr>
              <a:buFontTx/>
              <a:buNone/>
            </a:pPr>
            <a:endParaRPr lang="en-US" dirty="0"/>
          </a:p>
        </p:txBody>
      </p:sp>
      <p:sp>
        <p:nvSpPr>
          <p:cNvPr id="27652" name="Rectangle 2"/>
          <p:cNvSpPr>
            <a:spLocks noChangeArrowheads="1"/>
          </p:cNvSpPr>
          <p:nvPr/>
        </p:nvSpPr>
        <p:spPr bwMode="auto">
          <a:xfrm>
            <a:off x="0" y="0"/>
            <a:ext cx="10287000" cy="0"/>
          </a:xfrm>
          <a:prstGeom prst="rect">
            <a:avLst/>
          </a:prstGeom>
          <a:noFill/>
          <a:ln w="9525">
            <a:noFill/>
            <a:miter lim="800000"/>
            <a:headEnd/>
            <a:tailEnd/>
          </a:ln>
        </p:spPr>
        <p:txBody>
          <a:bodyPr wrap="none" anchor="ctr">
            <a:spAutoFit/>
          </a:bodyPr>
          <a:lstStyle/>
          <a:p>
            <a:endParaRPr lang="en-US"/>
          </a:p>
        </p:txBody>
      </p:sp>
      <p:sp>
        <p:nvSpPr>
          <p:cNvPr id="27653" name="Rectangle 4"/>
          <p:cNvSpPr>
            <a:spLocks noChangeArrowheads="1"/>
          </p:cNvSpPr>
          <p:nvPr/>
        </p:nvSpPr>
        <p:spPr bwMode="auto">
          <a:xfrm>
            <a:off x="0" y="0"/>
            <a:ext cx="10287000" cy="0"/>
          </a:xfrm>
          <a:prstGeom prst="rect">
            <a:avLst/>
          </a:prstGeom>
          <a:noFill/>
          <a:ln w="9525">
            <a:noFill/>
            <a:miter lim="800000"/>
            <a:headEnd/>
            <a:tailEnd/>
          </a:ln>
        </p:spPr>
        <p:txBody>
          <a:bodyPr wrap="none" anchor="ctr">
            <a:spAutoFit/>
          </a:bodyPr>
          <a:lstStyle/>
          <a:p>
            <a:endParaRPr lang="en-US"/>
          </a:p>
        </p:txBody>
      </p:sp>
      <p:pic>
        <p:nvPicPr>
          <p:cNvPr id="27654"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825750" y="2387600"/>
            <a:ext cx="2428875" cy="93345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srcRect/>
          <a:stretch>
            <a:fillRect/>
          </a:stretch>
        </p:blipFill>
        <p:spPr bwMode="auto">
          <a:xfrm>
            <a:off x="551112" y="1067967"/>
            <a:ext cx="7029202" cy="4677740"/>
          </a:xfrm>
          <a:prstGeom prst="rect">
            <a:avLst/>
          </a:prstGeom>
          <a:noFill/>
          <a:ln w="9525">
            <a:noFill/>
            <a:miter lim="800000"/>
            <a:headEnd/>
            <a:tailEnd/>
          </a:ln>
        </p:spPr>
      </p:pic>
      <p:pic>
        <p:nvPicPr>
          <p:cNvPr id="28675" name="Picture 3"/>
          <p:cNvPicPr>
            <a:picLocks noChangeAspect="1" noChangeArrowheads="1"/>
          </p:cNvPicPr>
          <p:nvPr/>
        </p:nvPicPr>
        <p:blipFill>
          <a:blip r:embed="rId3" cstate="print"/>
          <a:srcRect/>
          <a:stretch>
            <a:fillRect/>
          </a:stretch>
        </p:blipFill>
        <p:spPr bwMode="auto">
          <a:xfrm>
            <a:off x="7661275" y="1830388"/>
            <a:ext cx="2042283" cy="3314166"/>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99" name="Content Placeholder 2"/>
          <p:cNvSpPr>
            <a:spLocks noGrp="1"/>
          </p:cNvSpPr>
          <p:nvPr>
            <p:ph idx="1"/>
          </p:nvPr>
        </p:nvSpPr>
        <p:spPr bwMode="auto">
          <a:xfrm>
            <a:off x="514350" y="1600200"/>
            <a:ext cx="9258300" cy="4525963"/>
          </a:xfrm>
          <a:noFill/>
          <a:ln>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 xmlns:a16="http://schemas.microsoft.com/office/drawing/2014/main" id="{BA92E8AC-DB9A-3EC2-B985-12D8D43801BC}"/>
              </a:ext>
            </a:extLst>
          </p:cNvPr>
          <p:cNvPicPr>
            <a:picLocks noChangeAspect="1"/>
          </p:cNvPicPr>
          <p:nvPr/>
        </p:nvPicPr>
        <p:blipFill>
          <a:blip r:embed="rId2"/>
          <a:stretch>
            <a:fillRect/>
          </a:stretch>
        </p:blipFill>
        <p:spPr>
          <a:xfrm>
            <a:off x="542692" y="323385"/>
            <a:ext cx="8809464" cy="4525963"/>
          </a:xfrm>
          <a:prstGeom prst="rect">
            <a:avLst/>
          </a:prstGeom>
        </p:spPr>
      </p:pic>
      <p:pic>
        <p:nvPicPr>
          <p:cNvPr id="5" name="Picture 4">
            <a:extLst>
              <a:ext uri="{FF2B5EF4-FFF2-40B4-BE49-F238E27FC236}">
                <a16:creationId xmlns="" xmlns:a16="http://schemas.microsoft.com/office/drawing/2014/main" id="{FDE31CCE-57B7-17F0-9F69-74029A3ADAC1}"/>
              </a:ext>
            </a:extLst>
          </p:cNvPr>
          <p:cNvPicPr>
            <a:picLocks noChangeAspect="1"/>
          </p:cNvPicPr>
          <p:nvPr/>
        </p:nvPicPr>
        <p:blipFill>
          <a:blip r:embed="rId3"/>
          <a:stretch>
            <a:fillRect/>
          </a:stretch>
        </p:blipFill>
        <p:spPr>
          <a:xfrm>
            <a:off x="651510" y="4888716"/>
            <a:ext cx="8648607" cy="196928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cstate="print"/>
          <a:srcRect/>
          <a:stretch>
            <a:fillRect/>
          </a:stretch>
        </p:blipFill>
        <p:spPr bwMode="auto">
          <a:xfrm>
            <a:off x="1660525" y="2132013"/>
            <a:ext cx="6229350" cy="4173537"/>
          </a:xfrm>
          <a:prstGeom prst="rect">
            <a:avLst/>
          </a:prstGeom>
          <a:noFill/>
          <a:ln w="9525">
            <a:noFill/>
            <a:miter lim="800000"/>
            <a:headEnd/>
            <a:tailEnd/>
          </a:ln>
        </p:spPr>
      </p:pic>
      <p:pic>
        <p:nvPicPr>
          <p:cNvPr id="29699" name="Picture 3"/>
          <p:cNvPicPr>
            <a:picLocks noChangeAspect="1" noChangeArrowheads="1"/>
          </p:cNvPicPr>
          <p:nvPr/>
        </p:nvPicPr>
        <p:blipFill>
          <a:blip r:embed="rId3" cstate="print"/>
          <a:srcRect/>
          <a:stretch>
            <a:fillRect/>
          </a:stretch>
        </p:blipFill>
        <p:spPr bwMode="auto">
          <a:xfrm>
            <a:off x="8091488" y="3263900"/>
            <a:ext cx="2019300" cy="2771775"/>
          </a:xfrm>
          <a:prstGeom prst="rect">
            <a:avLst/>
          </a:prstGeom>
          <a:noFill/>
          <a:ln w="9525">
            <a:noFill/>
            <a:miter lim="800000"/>
            <a:headEnd/>
            <a:tailEnd/>
          </a:ln>
        </p:spPr>
      </p:pic>
      <p:sp>
        <p:nvSpPr>
          <p:cNvPr id="29700" name="Title 3"/>
          <p:cNvSpPr>
            <a:spLocks noGrp="1"/>
          </p:cNvSpPr>
          <p:nvPr>
            <p:ph type="title"/>
          </p:nvPr>
        </p:nvSpPr>
        <p:spPr bwMode="auto">
          <a:xfrm>
            <a:off x="514350" y="760413"/>
            <a:ext cx="9258300" cy="407987"/>
          </a:xfrm>
          <a:noFill/>
          <a:ln>
            <a:miter lim="800000"/>
            <a:headEnd/>
            <a:tailEnd/>
          </a:ln>
        </p:spPr>
        <p:txBody>
          <a:bodyPr vert="horz" wrap="square" lIns="91440" tIns="45720" rIns="91440" bIns="45720" numCol="1" anchor="t" anchorCtr="0" compatLnSpc="1">
            <a:prstTxWarp prst="textNoShape">
              <a:avLst/>
            </a:prstTxWarp>
          </a:bodyPr>
          <a:lstStyle/>
          <a:p>
            <a:r>
              <a:rPr lang="en-IN" sz="2800"/>
              <a:t>Smoothing the images prior to edge detection</a:t>
            </a:r>
            <a:endParaRPr lang="en-US" sz="2800"/>
          </a:p>
        </p:txBody>
      </p:sp>
      <p:sp>
        <p:nvSpPr>
          <p:cNvPr id="29701" name="Content Placeholder 4"/>
          <p:cNvSpPr>
            <a:spLocks noGrp="1"/>
          </p:cNvSpPr>
          <p:nvPr>
            <p:ph idx="1"/>
          </p:nvPr>
        </p:nvSpPr>
        <p:spPr bwMode="auto">
          <a:xfrm>
            <a:off x="514350" y="1377950"/>
            <a:ext cx="9258300" cy="1773238"/>
          </a:xfrm>
          <a:noFill/>
          <a:ln>
            <a:miter lim="800000"/>
            <a:headEnd/>
            <a:tailEnd/>
          </a:ln>
        </p:spPr>
        <p:txBody>
          <a:bodyPr vert="horz" wrap="square" lIns="91440" tIns="45720" rIns="91440" bIns="45720" numCol="1" anchor="t" anchorCtr="0" compatLnSpc="1">
            <a:prstTxWarp prst="textNoShape">
              <a:avLst/>
            </a:prstTxWarp>
          </a:bodyPr>
          <a:lstStyle/>
          <a:p>
            <a:r>
              <a:rPr lang="en-IN"/>
              <a:t>Using smoothing prior to edge detection highlightes the principal edges</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srcRect/>
          <a:stretch>
            <a:fillRect/>
          </a:stretch>
        </p:blipFill>
        <p:spPr bwMode="auto">
          <a:xfrm>
            <a:off x="117475" y="1879600"/>
            <a:ext cx="8081963" cy="2678113"/>
          </a:xfrm>
          <a:prstGeom prst="rect">
            <a:avLst/>
          </a:prstGeom>
          <a:noFill/>
          <a:ln w="9525">
            <a:noFill/>
            <a:miter lim="800000"/>
            <a:headEnd/>
            <a:tailEnd/>
          </a:ln>
        </p:spPr>
      </p:pic>
      <p:pic>
        <p:nvPicPr>
          <p:cNvPr id="30723" name="Picture 3"/>
          <p:cNvPicPr>
            <a:picLocks noChangeAspect="1" noChangeArrowheads="1"/>
          </p:cNvPicPr>
          <p:nvPr/>
        </p:nvPicPr>
        <p:blipFill>
          <a:blip r:embed="rId3" cstate="print"/>
          <a:srcRect/>
          <a:stretch>
            <a:fillRect/>
          </a:stretch>
        </p:blipFill>
        <p:spPr bwMode="auto">
          <a:xfrm>
            <a:off x="8280400" y="1898650"/>
            <a:ext cx="1957388" cy="319405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cstate="print"/>
          <a:srcRect/>
          <a:stretch>
            <a:fillRect/>
          </a:stretch>
        </p:blipFill>
        <p:spPr bwMode="auto">
          <a:xfrm>
            <a:off x="764109" y="2470246"/>
            <a:ext cx="7851682" cy="2645652"/>
          </a:xfrm>
          <a:prstGeom prst="rect">
            <a:avLst/>
          </a:prstGeom>
          <a:noFill/>
          <a:ln w="9525">
            <a:noFill/>
            <a:miter lim="800000"/>
            <a:headEnd/>
            <a:tailEnd/>
          </a:ln>
        </p:spPr>
      </p:pic>
      <p:pic>
        <p:nvPicPr>
          <p:cNvPr id="31747" name="Picture 3"/>
          <p:cNvPicPr>
            <a:picLocks noChangeAspect="1" noChangeArrowheads="1"/>
          </p:cNvPicPr>
          <p:nvPr/>
        </p:nvPicPr>
        <p:blipFill>
          <a:blip r:embed="rId3" cstate="print"/>
          <a:srcRect/>
          <a:stretch>
            <a:fillRect/>
          </a:stretch>
        </p:blipFill>
        <p:spPr bwMode="auto">
          <a:xfrm>
            <a:off x="1930400" y="5405438"/>
            <a:ext cx="6219825" cy="1176337"/>
          </a:xfrm>
          <a:prstGeom prst="rect">
            <a:avLst/>
          </a:prstGeom>
          <a:noFill/>
          <a:ln w="9525">
            <a:noFill/>
            <a:miter lim="800000"/>
            <a:headEnd/>
            <a:tailEnd/>
          </a:ln>
        </p:spPr>
      </p:pic>
      <p:sp>
        <p:nvSpPr>
          <p:cNvPr id="31748" name="Title 3"/>
          <p:cNvSpPr>
            <a:spLocks noGrp="1"/>
          </p:cNvSpPr>
          <p:nvPr>
            <p:ph type="title"/>
          </p:nvPr>
        </p:nvSpPr>
        <p:spPr bwMode="auto">
          <a:xfrm>
            <a:off x="514350" y="773113"/>
            <a:ext cx="9258300" cy="644525"/>
          </a:xfrm>
          <a:noFill/>
          <a:ln>
            <a:miter lim="800000"/>
            <a:headEnd/>
            <a:tailEnd/>
          </a:ln>
        </p:spPr>
        <p:txBody>
          <a:bodyPr vert="horz" wrap="square" lIns="91440" tIns="45720" rIns="91440" bIns="45720" numCol="1" anchor="t" anchorCtr="0" compatLnSpc="1">
            <a:prstTxWarp prst="textNoShape">
              <a:avLst/>
            </a:prstTxWarp>
          </a:bodyPr>
          <a:lstStyle/>
          <a:p>
            <a:r>
              <a:rPr lang="en-IN" sz="2800"/>
              <a:t>Combining the gradient with thresholding</a:t>
            </a:r>
            <a:endParaRPr lang="en-US" sz="2800"/>
          </a:p>
        </p:txBody>
      </p:sp>
      <p:sp>
        <p:nvSpPr>
          <p:cNvPr id="31749" name="Content Placeholder 4"/>
          <p:cNvSpPr>
            <a:spLocks noGrp="1"/>
          </p:cNvSpPr>
          <p:nvPr>
            <p:ph idx="1"/>
          </p:nvPr>
        </p:nvSpPr>
        <p:spPr bwMode="auto">
          <a:xfrm>
            <a:off x="514350" y="1600200"/>
            <a:ext cx="9258300" cy="4968875"/>
          </a:xfrm>
          <a:noFill/>
          <a:ln>
            <a:miter lim="800000"/>
            <a:headEnd/>
            <a:tailEnd/>
          </a:ln>
        </p:spPr>
        <p:txBody>
          <a:bodyPr vert="horz" wrap="square" lIns="91440" tIns="45720" rIns="91440" bIns="45720" numCol="1" anchor="t" anchorCtr="0" compatLnSpc="1">
            <a:prstTxWarp prst="textNoShape">
              <a:avLst/>
            </a:prstTxWarp>
          </a:bodyPr>
          <a:lstStyle/>
          <a:p>
            <a:r>
              <a:rPr lang="en-IN"/>
              <a:t>Use thresholding to reduce number of broken edges.</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bwMode="auto">
          <a:xfrm>
            <a:off x="514350" y="590550"/>
            <a:ext cx="9258300" cy="827088"/>
          </a:xfrm>
          <a:noFill/>
          <a:ln>
            <a:miter lim="800000"/>
            <a:headEnd/>
            <a:tailEnd/>
          </a:ln>
        </p:spPr>
        <p:txBody>
          <a:bodyPr vert="horz" wrap="square" lIns="91440" tIns="45720" rIns="91440" bIns="45720" numCol="1" anchor="t" anchorCtr="0" compatLnSpc="1">
            <a:prstTxWarp prst="textNoShape">
              <a:avLst/>
            </a:prstTxWarp>
          </a:bodyPr>
          <a:lstStyle/>
          <a:p>
            <a:r>
              <a:rPr lang="en-IN"/>
              <a:t>Advanced edge detection methods</a:t>
            </a:r>
            <a:endParaRPr lang="en-US"/>
          </a:p>
        </p:txBody>
      </p:sp>
      <p:sp>
        <p:nvSpPr>
          <p:cNvPr id="32771" name="Content Placeholder 2"/>
          <p:cNvSpPr>
            <a:spLocks noGrp="1"/>
          </p:cNvSpPr>
          <p:nvPr>
            <p:ph idx="1"/>
          </p:nvPr>
        </p:nvSpPr>
        <p:spPr bwMode="auto">
          <a:xfrm>
            <a:off x="514350" y="1600200"/>
            <a:ext cx="9258300" cy="4525963"/>
          </a:xfrm>
          <a:noFill/>
          <a:ln>
            <a:miter lim="800000"/>
            <a:headEnd/>
            <a:tailEnd/>
          </a:ln>
        </p:spPr>
        <p:txBody>
          <a:bodyPr vert="horz" wrap="square" lIns="91440" tIns="45720" rIns="91440" bIns="45720" numCol="1" anchor="t" anchorCtr="0" compatLnSpc="1">
            <a:prstTxWarp prst="textNoShape">
              <a:avLst/>
            </a:prstTxWarp>
          </a:bodyPr>
          <a:lstStyle/>
          <a:p>
            <a:r>
              <a:rPr lang="en-IN" sz="2800"/>
              <a:t>The basic edge detection methods do not consider the edge characteristics and noise content.</a:t>
            </a:r>
          </a:p>
          <a:p>
            <a:r>
              <a:rPr lang="en-IN" sz="2800"/>
              <a:t>Where as the advanced edge detection methods consider those</a:t>
            </a:r>
          </a:p>
          <a:p>
            <a:r>
              <a:rPr lang="en-IN" sz="2800"/>
              <a:t>The methods are</a:t>
            </a:r>
          </a:p>
          <a:p>
            <a:pPr lvl="1"/>
            <a:r>
              <a:rPr lang="en-IN" sz="2800"/>
              <a:t>The Marr-Hildreth  edge detector</a:t>
            </a:r>
          </a:p>
          <a:p>
            <a:pPr lvl="1"/>
            <a:r>
              <a:rPr lang="en-IN" sz="2800"/>
              <a:t>Canny edge detector  </a:t>
            </a:r>
            <a:endParaRPr lang="en-US" sz="2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bwMode="auto">
          <a:xfrm>
            <a:off x="514350" y="731838"/>
            <a:ext cx="9258300" cy="547687"/>
          </a:xfrm>
          <a:noFill/>
          <a:ln>
            <a:miter lim="800000"/>
            <a:headEnd/>
            <a:tailEnd/>
          </a:ln>
        </p:spPr>
        <p:txBody>
          <a:bodyPr vert="horz" wrap="square" lIns="91440" tIns="45720" rIns="91440" bIns="45720" numCol="1" anchor="t" anchorCtr="0" compatLnSpc="1">
            <a:prstTxWarp prst="textNoShape">
              <a:avLst/>
            </a:prstTxWarp>
          </a:bodyPr>
          <a:lstStyle/>
          <a:p>
            <a:pPr marL="342900" indent="-342900"/>
            <a:r>
              <a:rPr lang="en-IN" sz="2800"/>
              <a:t>The Marr-Hildreth  edge detector</a:t>
            </a:r>
            <a:r>
              <a:rPr lang="en-IN" sz="4400"/>
              <a:t/>
            </a:r>
            <a:br>
              <a:rPr lang="en-IN" sz="4400"/>
            </a:br>
            <a:endParaRPr lang="en-US" sz="4400"/>
          </a:p>
        </p:txBody>
      </p:sp>
      <p:sp>
        <p:nvSpPr>
          <p:cNvPr id="33795" name="Content Placeholder 2"/>
          <p:cNvSpPr>
            <a:spLocks noGrp="1"/>
          </p:cNvSpPr>
          <p:nvPr>
            <p:ph idx="1"/>
          </p:nvPr>
        </p:nvSpPr>
        <p:spPr bwMode="auto">
          <a:xfrm>
            <a:off x="0" y="1223890"/>
            <a:ext cx="10287000" cy="5275336"/>
          </a:xfrm>
          <a:noFill/>
          <a:ln>
            <a:miter lim="800000"/>
            <a:headEnd/>
            <a:tailEnd/>
          </a:ln>
        </p:spPr>
        <p:txBody>
          <a:bodyPr vert="horz" wrap="square" lIns="91440" tIns="45720" rIns="91440" bIns="45720" numCol="1" anchor="t" anchorCtr="0" compatLnSpc="1">
            <a:prstTxWarp prst="textNoShape">
              <a:avLst/>
            </a:prstTxWarp>
          </a:bodyPr>
          <a:lstStyle/>
          <a:p>
            <a:r>
              <a:rPr lang="en-IN" dirty="0"/>
              <a:t>Suggest that an operator used for edge detection should  have two salient features</a:t>
            </a:r>
          </a:p>
          <a:p>
            <a:pPr lvl="1"/>
            <a:r>
              <a:rPr lang="en-IN" dirty="0"/>
              <a:t>It should be a differential operator</a:t>
            </a:r>
          </a:p>
          <a:p>
            <a:pPr lvl="1"/>
            <a:r>
              <a:rPr lang="en-IN" dirty="0"/>
              <a:t>It should be capable of being tuned to act at any desired scale</a:t>
            </a:r>
          </a:p>
          <a:p>
            <a:r>
              <a:rPr lang="en-IN" dirty="0"/>
              <a:t>Being differential operator makes capable of computing digital approximations of the first and second order derivative.</a:t>
            </a:r>
          </a:p>
          <a:p>
            <a:r>
              <a:rPr lang="en-IN" dirty="0"/>
              <a:t>Being tuned makes use of large operators to detect blurry edges and small operators to detect sharply focused fine detail.</a:t>
            </a:r>
          </a:p>
          <a:p>
            <a:r>
              <a:rPr lang="en-IN" dirty="0"/>
              <a:t>According to Marr-</a:t>
            </a:r>
            <a:r>
              <a:rPr lang="en-IN" dirty="0" err="1"/>
              <a:t>Hildreth</a:t>
            </a:r>
            <a:r>
              <a:rPr lang="en-IN" dirty="0"/>
              <a:t> the most satisfactory operator fulfilling these conditions is the filter           .</a:t>
            </a:r>
          </a:p>
          <a:p>
            <a:r>
              <a:rPr lang="en-IN" dirty="0"/>
              <a:t>Where       is the </a:t>
            </a:r>
            <a:r>
              <a:rPr lang="en-IN" dirty="0" err="1"/>
              <a:t>Laplacian</a:t>
            </a:r>
            <a:r>
              <a:rPr lang="en-IN" dirty="0"/>
              <a:t> </a:t>
            </a:r>
            <a:r>
              <a:rPr lang="en-IN" dirty="0" smtClean="0"/>
              <a:t>operator(                  )and </a:t>
            </a:r>
            <a:r>
              <a:rPr lang="en-IN" dirty="0"/>
              <a:t>G is the 2-D Gaussian function with standard deviation </a:t>
            </a:r>
            <a:r>
              <a:rPr lang="el-GR" dirty="0"/>
              <a:t>σ</a:t>
            </a:r>
            <a:endParaRPr lang="en-IN" dirty="0"/>
          </a:p>
          <a:p>
            <a:pPr lvl="1"/>
            <a:endParaRPr lang="en-US" dirty="0"/>
          </a:p>
        </p:txBody>
      </p:sp>
      <p:sp>
        <p:nvSpPr>
          <p:cNvPr id="33796" name="Rectangle 2"/>
          <p:cNvSpPr>
            <a:spLocks noChangeArrowheads="1"/>
          </p:cNvSpPr>
          <p:nvPr/>
        </p:nvSpPr>
        <p:spPr bwMode="auto">
          <a:xfrm>
            <a:off x="0" y="0"/>
            <a:ext cx="10287000" cy="0"/>
          </a:xfrm>
          <a:prstGeom prst="rect">
            <a:avLst/>
          </a:prstGeom>
          <a:noFill/>
          <a:ln w="9525">
            <a:noFill/>
            <a:miter lim="800000"/>
            <a:headEnd/>
            <a:tailEnd/>
          </a:ln>
        </p:spPr>
        <p:txBody>
          <a:bodyPr wrap="none" anchor="ctr">
            <a:spAutoFit/>
          </a:bodyPr>
          <a:lstStyle/>
          <a:p>
            <a:endParaRPr lang="en-US"/>
          </a:p>
        </p:txBody>
      </p:sp>
      <p:pic>
        <p:nvPicPr>
          <p:cNvPr id="33797"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179836" y="4755613"/>
            <a:ext cx="604838" cy="485775"/>
          </a:xfrm>
          <a:prstGeom prst="rect">
            <a:avLst/>
          </a:prstGeom>
          <a:noFill/>
          <a:ln w="9525">
            <a:noFill/>
            <a:miter lim="800000"/>
            <a:headEnd/>
            <a:tailEnd/>
          </a:ln>
        </p:spPr>
      </p:pic>
      <p:sp>
        <p:nvSpPr>
          <p:cNvPr id="33798" name="Rectangle 4"/>
          <p:cNvSpPr>
            <a:spLocks noChangeArrowheads="1"/>
          </p:cNvSpPr>
          <p:nvPr/>
        </p:nvSpPr>
        <p:spPr bwMode="auto">
          <a:xfrm>
            <a:off x="0" y="0"/>
            <a:ext cx="10287000" cy="0"/>
          </a:xfrm>
          <a:prstGeom prst="rect">
            <a:avLst/>
          </a:prstGeom>
          <a:noFill/>
          <a:ln w="9525">
            <a:noFill/>
            <a:miter lim="800000"/>
            <a:headEnd/>
            <a:tailEnd/>
          </a:ln>
        </p:spPr>
        <p:txBody>
          <a:bodyPr wrap="none" anchor="ctr">
            <a:spAutoFit/>
          </a:bodyPr>
          <a:lstStyle/>
          <a:p>
            <a:endParaRPr lang="en-US"/>
          </a:p>
        </p:txBody>
      </p:sp>
      <p:pic>
        <p:nvPicPr>
          <p:cNvPr id="33799"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420349" y="5219384"/>
            <a:ext cx="303213" cy="398462"/>
          </a:xfrm>
          <a:prstGeom prst="rect">
            <a:avLst/>
          </a:prstGeom>
          <a:noFill/>
          <a:ln w="9525">
            <a:noFill/>
            <a:miter lim="800000"/>
            <a:headEnd/>
            <a:tailEnd/>
          </a:ln>
        </p:spPr>
      </p:pic>
      <p:sp>
        <p:nvSpPr>
          <p:cNvPr id="33800" name="Rectangle 6"/>
          <p:cNvSpPr>
            <a:spLocks noChangeArrowheads="1"/>
          </p:cNvSpPr>
          <p:nvPr/>
        </p:nvSpPr>
        <p:spPr bwMode="auto">
          <a:xfrm>
            <a:off x="0" y="0"/>
            <a:ext cx="10287000" cy="0"/>
          </a:xfrm>
          <a:prstGeom prst="rect">
            <a:avLst/>
          </a:prstGeom>
          <a:noFill/>
          <a:ln w="9525">
            <a:noFill/>
            <a:miter lim="800000"/>
            <a:headEnd/>
            <a:tailEnd/>
          </a:ln>
        </p:spPr>
        <p:txBody>
          <a:bodyPr wrap="none" anchor="ctr">
            <a:spAutoFit/>
          </a:bodyPr>
          <a:lstStyle/>
          <a:p>
            <a:endParaRPr lang="en-US"/>
          </a:p>
        </p:txBody>
      </p:sp>
      <p:pic>
        <p:nvPicPr>
          <p:cNvPr id="33801"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827096" y="5964018"/>
            <a:ext cx="1876425" cy="485775"/>
          </a:xfrm>
          <a:prstGeom prst="rect">
            <a:avLst/>
          </a:prstGeom>
          <a:noFill/>
          <a:ln w="9525">
            <a:noFill/>
            <a:miter lim="800000"/>
            <a:headEnd/>
            <a:tailEnd/>
          </a:ln>
        </p:spPr>
      </p:pic>
      <p:sp>
        <p:nvSpPr>
          <p:cNvPr id="33802" name="Rectangle 11"/>
          <p:cNvSpPr>
            <a:spLocks noChangeArrowheads="1"/>
          </p:cNvSpPr>
          <p:nvPr/>
        </p:nvSpPr>
        <p:spPr bwMode="auto">
          <a:xfrm>
            <a:off x="0" y="0"/>
            <a:ext cx="10287000" cy="0"/>
          </a:xfrm>
          <a:prstGeom prst="rect">
            <a:avLst/>
          </a:prstGeom>
          <a:noFill/>
          <a:ln w="9525">
            <a:noFill/>
            <a:miter lim="800000"/>
            <a:headEnd/>
            <a:tailEnd/>
          </a:ln>
        </p:spPr>
        <p:txBody>
          <a:bodyPr wrap="none" anchor="ctr">
            <a:spAutoFit/>
          </a:bodyPr>
          <a:lstStyle/>
          <a:p>
            <a:endParaRPr lang="en-US"/>
          </a:p>
        </p:txBody>
      </p:sp>
      <p:pic>
        <p:nvPicPr>
          <p:cNvPr id="33803" name="Picture 10"/>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051229" y="5113729"/>
            <a:ext cx="1076325" cy="638175"/>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819" name="Content Placeholder 2"/>
          <p:cNvSpPr>
            <a:spLocks noGrp="1"/>
          </p:cNvSpPr>
          <p:nvPr>
            <p:ph idx="1"/>
          </p:nvPr>
        </p:nvSpPr>
        <p:spPr bwMode="auto">
          <a:xfrm>
            <a:off x="514350" y="1600200"/>
            <a:ext cx="9258300" cy="4525963"/>
          </a:xfrm>
          <a:noFill/>
          <a:ln>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34820" name="Picture 2"/>
          <p:cNvPicPr>
            <a:picLocks noChangeAspect="1" noChangeArrowheads="1"/>
          </p:cNvPicPr>
          <p:nvPr/>
        </p:nvPicPr>
        <p:blipFill>
          <a:blip r:embed="rId2" cstate="print"/>
          <a:srcRect/>
          <a:stretch>
            <a:fillRect/>
          </a:stretch>
        </p:blipFill>
        <p:spPr bwMode="auto">
          <a:xfrm>
            <a:off x="1371600" y="746125"/>
            <a:ext cx="6448425" cy="3041650"/>
          </a:xfrm>
          <a:prstGeom prst="rect">
            <a:avLst/>
          </a:prstGeom>
          <a:noFill/>
          <a:ln w="9525">
            <a:noFill/>
            <a:miter lim="800000"/>
            <a:headEnd/>
            <a:tailEnd/>
          </a:ln>
        </p:spPr>
      </p:pic>
      <p:pic>
        <p:nvPicPr>
          <p:cNvPr id="34821" name="Picture 3"/>
          <p:cNvPicPr>
            <a:picLocks noChangeAspect="1" noChangeArrowheads="1"/>
          </p:cNvPicPr>
          <p:nvPr/>
        </p:nvPicPr>
        <p:blipFill>
          <a:blip r:embed="rId3" cstate="print"/>
          <a:srcRect/>
          <a:stretch>
            <a:fillRect/>
          </a:stretch>
        </p:blipFill>
        <p:spPr bwMode="auto">
          <a:xfrm>
            <a:off x="1112838" y="3975100"/>
            <a:ext cx="7308850" cy="21844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cstate="print"/>
          <a:srcRect/>
          <a:stretch>
            <a:fillRect/>
          </a:stretch>
        </p:blipFill>
        <p:spPr bwMode="auto">
          <a:xfrm>
            <a:off x="439738" y="1081088"/>
            <a:ext cx="6727825" cy="4773612"/>
          </a:xfrm>
          <a:prstGeom prst="rect">
            <a:avLst/>
          </a:prstGeom>
          <a:noFill/>
          <a:ln w="9525">
            <a:noFill/>
            <a:miter lim="800000"/>
            <a:headEnd/>
            <a:tailEnd/>
          </a:ln>
        </p:spPr>
      </p:pic>
      <p:pic>
        <p:nvPicPr>
          <p:cNvPr id="35843" name="Picture 3"/>
          <p:cNvPicPr>
            <a:picLocks noChangeAspect="1" noChangeArrowheads="1"/>
          </p:cNvPicPr>
          <p:nvPr/>
        </p:nvPicPr>
        <p:blipFill>
          <a:blip r:embed="rId3" cstate="print"/>
          <a:srcRect/>
          <a:stretch>
            <a:fillRect/>
          </a:stretch>
        </p:blipFill>
        <p:spPr bwMode="auto">
          <a:xfrm>
            <a:off x="7624763" y="1150938"/>
            <a:ext cx="2024062" cy="4948237"/>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36A9B71-4F91-CAF7-771E-80070AF98C41}"/>
              </a:ext>
            </a:extLst>
          </p:cNvPr>
          <p:cNvPicPr>
            <a:picLocks noChangeAspect="1"/>
          </p:cNvPicPr>
          <p:nvPr/>
        </p:nvPicPr>
        <p:blipFill>
          <a:blip r:embed="rId2"/>
          <a:stretch>
            <a:fillRect/>
          </a:stretch>
        </p:blipFill>
        <p:spPr>
          <a:xfrm>
            <a:off x="263470" y="1946030"/>
            <a:ext cx="9760059" cy="2356338"/>
          </a:xfrm>
          <a:prstGeom prst="rect">
            <a:avLst/>
          </a:prstGeom>
        </p:spPr>
      </p:pic>
    </p:spTree>
    <p:extLst>
      <p:ext uri="{BB962C8B-B14F-4D97-AF65-F5344CB8AC3E}">
        <p14:creationId xmlns="" xmlns:p14="http://schemas.microsoft.com/office/powerpoint/2010/main" val="3906834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srcRect/>
          <a:stretch>
            <a:fillRect/>
          </a:stretch>
        </p:blipFill>
        <p:spPr bwMode="auto">
          <a:xfrm>
            <a:off x="355600" y="1255713"/>
            <a:ext cx="7253288" cy="4829175"/>
          </a:xfrm>
          <a:prstGeom prst="rect">
            <a:avLst/>
          </a:prstGeom>
          <a:noFill/>
          <a:ln w="9525">
            <a:noFill/>
            <a:miter lim="800000"/>
            <a:headEnd/>
            <a:tailEnd/>
          </a:ln>
        </p:spPr>
      </p:pic>
      <p:pic>
        <p:nvPicPr>
          <p:cNvPr id="36867" name="Picture 3"/>
          <p:cNvPicPr>
            <a:picLocks noChangeAspect="1" noChangeArrowheads="1"/>
          </p:cNvPicPr>
          <p:nvPr/>
        </p:nvPicPr>
        <p:blipFill>
          <a:blip r:embed="rId3" cstate="print"/>
          <a:srcRect/>
          <a:stretch>
            <a:fillRect/>
          </a:stretch>
        </p:blipFill>
        <p:spPr bwMode="auto">
          <a:xfrm>
            <a:off x="7840663" y="1811338"/>
            <a:ext cx="1576387" cy="4700587"/>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bwMode="auto">
          <a:xfrm>
            <a:off x="514350" y="688975"/>
            <a:ext cx="9258300" cy="728663"/>
          </a:xfrm>
          <a:noFill/>
          <a:ln>
            <a:miter lim="800000"/>
            <a:headEnd/>
            <a:tailEnd/>
          </a:ln>
        </p:spPr>
        <p:txBody>
          <a:bodyPr vert="horz" wrap="square" lIns="91440" tIns="45720" rIns="91440" bIns="45720" numCol="1" anchor="t" anchorCtr="0" compatLnSpc="1">
            <a:prstTxWarp prst="textNoShape">
              <a:avLst/>
            </a:prstTxWarp>
          </a:bodyPr>
          <a:lstStyle/>
          <a:p>
            <a:r>
              <a:rPr lang="en-IN"/>
              <a:t>Canny edge Detection</a:t>
            </a:r>
            <a:endParaRPr lang="en-US"/>
          </a:p>
        </p:txBody>
      </p:sp>
      <p:sp>
        <p:nvSpPr>
          <p:cNvPr id="37891" name="Content Placeholder 2"/>
          <p:cNvSpPr>
            <a:spLocks noGrp="1"/>
          </p:cNvSpPr>
          <p:nvPr>
            <p:ph idx="1"/>
          </p:nvPr>
        </p:nvSpPr>
        <p:spPr bwMode="auto">
          <a:xfrm>
            <a:off x="514350" y="1600200"/>
            <a:ext cx="9258300" cy="4525963"/>
          </a:xfrm>
          <a:noFill/>
          <a:ln>
            <a:miter lim="800000"/>
            <a:headEnd/>
            <a:tailEnd/>
          </a:ln>
        </p:spPr>
        <p:txBody>
          <a:bodyPr vert="horz" wrap="square" lIns="91440" tIns="45720" rIns="91440" bIns="45720" numCol="1" anchor="t" anchorCtr="0" compatLnSpc="1">
            <a:prstTxWarp prst="textNoShape">
              <a:avLst/>
            </a:prstTxWarp>
          </a:bodyPr>
          <a:lstStyle/>
          <a:p>
            <a:r>
              <a:rPr lang="en-IN"/>
              <a:t>Superior to the edge detectors discussed thus for.</a:t>
            </a:r>
          </a:p>
          <a:p>
            <a:r>
              <a:rPr lang="en-IN"/>
              <a:t>Canny’s approach is based on three objectives:</a:t>
            </a:r>
            <a:endParaRPr lang="en-US"/>
          </a:p>
        </p:txBody>
      </p:sp>
      <p:pic>
        <p:nvPicPr>
          <p:cNvPr id="37892" name="Picture 4"/>
          <p:cNvPicPr>
            <a:picLocks noChangeAspect="1" noChangeArrowheads="1"/>
          </p:cNvPicPr>
          <p:nvPr/>
        </p:nvPicPr>
        <p:blipFill>
          <a:blip r:embed="rId2" cstate="print"/>
          <a:srcRect/>
          <a:stretch>
            <a:fillRect/>
          </a:stretch>
        </p:blipFill>
        <p:spPr bwMode="auto">
          <a:xfrm>
            <a:off x="1492250" y="2695575"/>
            <a:ext cx="7802563" cy="303212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bwMode="auto">
          <a:xfrm>
            <a:off x="514350" y="0"/>
            <a:ext cx="9258300" cy="760413"/>
          </a:xfrm>
          <a:noFill/>
          <a:ln>
            <a:miter lim="800000"/>
            <a:headEnd/>
            <a:tailEnd/>
          </a:ln>
        </p:spPr>
        <p:txBody>
          <a:bodyPr vert="horz" wrap="square" lIns="91440" tIns="45720" rIns="91440" bIns="45720" numCol="1" anchor="t" anchorCtr="0" compatLnSpc="1">
            <a:prstTxWarp prst="textNoShape">
              <a:avLst/>
            </a:prstTxWarp>
          </a:bodyPr>
          <a:lstStyle/>
          <a:p>
            <a:r>
              <a:rPr lang="en-IN"/>
              <a:t>.</a:t>
            </a:r>
            <a:endParaRPr lang="en-US"/>
          </a:p>
        </p:txBody>
      </p:sp>
      <p:sp>
        <p:nvSpPr>
          <p:cNvPr id="5123" name="Content Placeholder 2"/>
          <p:cNvSpPr>
            <a:spLocks noGrp="1"/>
          </p:cNvSpPr>
          <p:nvPr>
            <p:ph idx="1"/>
          </p:nvPr>
        </p:nvSpPr>
        <p:spPr bwMode="auto">
          <a:xfrm>
            <a:off x="514350" y="957263"/>
            <a:ext cx="9258300" cy="4774797"/>
          </a:xfrm>
          <a:noFill/>
          <a:ln>
            <a:miter lim="800000"/>
            <a:headEnd/>
            <a:tailEnd/>
          </a:ln>
        </p:spPr>
        <p:txBody>
          <a:bodyPr vert="horz" wrap="square" lIns="91440" tIns="45720" rIns="91440" bIns="45720" numCol="1" anchor="t" anchorCtr="0" compatLnSpc="1">
            <a:prstTxWarp prst="textNoShape">
              <a:avLst/>
            </a:prstTxWarp>
          </a:bodyPr>
          <a:lstStyle/>
          <a:p>
            <a:r>
              <a:rPr lang="en-IN" dirty="0"/>
              <a:t>Most of the segmentation algorithms are based on </a:t>
            </a:r>
          </a:p>
          <a:p>
            <a:pPr lvl="1"/>
            <a:r>
              <a:rPr lang="en-IN" dirty="0"/>
              <a:t>Discontinuity in intensity values</a:t>
            </a:r>
          </a:p>
          <a:p>
            <a:pPr lvl="2"/>
            <a:r>
              <a:rPr lang="en-IN" dirty="0"/>
              <a:t>The approach is to partition an image based on abrupt changes in intensity, such as edges.</a:t>
            </a:r>
          </a:p>
          <a:p>
            <a:pPr lvl="2"/>
            <a:r>
              <a:rPr lang="en-IN" dirty="0"/>
              <a:t>Boundaries or edges of regions are sufficiently different from each other and from the background.</a:t>
            </a:r>
          </a:p>
          <a:p>
            <a:pPr lvl="2"/>
            <a:r>
              <a:rPr lang="en-IN" dirty="0"/>
              <a:t>Edge based segmentation  is an example of this category.</a:t>
            </a:r>
          </a:p>
          <a:p>
            <a:pPr lvl="2"/>
            <a:endParaRPr lang="en-IN" dirty="0"/>
          </a:p>
          <a:p>
            <a:pPr lvl="1"/>
            <a:r>
              <a:rPr lang="en-IN" dirty="0"/>
              <a:t>Similarity in intensity values</a:t>
            </a:r>
          </a:p>
          <a:p>
            <a:pPr lvl="2"/>
            <a:r>
              <a:rPr lang="en-IN" dirty="0"/>
              <a:t>The principal approach is based on partitioning an image in to regions that are similar according to a set of predefined criteria.</a:t>
            </a:r>
          </a:p>
          <a:p>
            <a:pPr lvl="2"/>
            <a:r>
              <a:rPr lang="en-IN" dirty="0" err="1"/>
              <a:t>Thresholding</a:t>
            </a:r>
            <a:r>
              <a:rPr lang="en-IN" dirty="0"/>
              <a:t>, Region based segmentation (Region growing, Region splitting and merging ) are examples of methods in this category.</a:t>
            </a:r>
            <a:endParaRPr lang="en-US" dirty="0"/>
          </a:p>
          <a:p>
            <a:pPr lvl="1">
              <a:buNone/>
            </a:pPr>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bwMode="auto">
          <a:xfrm>
            <a:off x="514350" y="731838"/>
            <a:ext cx="9258300" cy="685800"/>
          </a:xfrm>
          <a:noFill/>
          <a:ln>
            <a:miter lim="800000"/>
            <a:headEnd/>
            <a:tailEnd/>
          </a:ln>
        </p:spPr>
        <p:txBody>
          <a:bodyPr vert="horz" wrap="square" lIns="91440" tIns="45720" rIns="91440" bIns="45720" numCol="1" anchor="t" anchorCtr="0" compatLnSpc="1">
            <a:prstTxWarp prst="textNoShape">
              <a:avLst/>
            </a:prstTxWarp>
          </a:bodyPr>
          <a:lstStyle/>
          <a:p>
            <a:r>
              <a:rPr lang="en-IN" sz="2800"/>
              <a:t>The basic steps in Canny edge detection algorithm</a:t>
            </a:r>
            <a:endParaRPr lang="en-US" sz="2800"/>
          </a:p>
        </p:txBody>
      </p:sp>
      <p:sp>
        <p:nvSpPr>
          <p:cNvPr id="38915" name="Content Placeholder 2"/>
          <p:cNvSpPr>
            <a:spLocks noGrp="1"/>
          </p:cNvSpPr>
          <p:nvPr>
            <p:ph idx="1"/>
          </p:nvPr>
        </p:nvSpPr>
        <p:spPr bwMode="auto">
          <a:xfrm>
            <a:off x="514350" y="1600200"/>
            <a:ext cx="9258300" cy="4525963"/>
          </a:xfrm>
          <a:noFill/>
          <a:ln>
            <a:miter lim="800000"/>
            <a:headEnd/>
            <a:tailEnd/>
          </a:ln>
        </p:spPr>
        <p:txBody>
          <a:bodyPr vert="horz" wrap="square" lIns="91440" tIns="45720" rIns="91440" bIns="45720" numCol="1" anchor="t" anchorCtr="0" compatLnSpc="1">
            <a:prstTxWarp prst="textNoShape">
              <a:avLst/>
            </a:prstTxWarp>
          </a:bodyPr>
          <a:lstStyle/>
          <a:p>
            <a:r>
              <a:rPr lang="en-IN"/>
              <a:t>Smooth the input image with a Guassian filter</a:t>
            </a:r>
          </a:p>
          <a:p>
            <a:r>
              <a:rPr lang="en-IN"/>
              <a:t>Compute the gradient magnitude and angle images</a:t>
            </a:r>
          </a:p>
          <a:p>
            <a:r>
              <a:rPr lang="en-IN"/>
              <a:t>Apply nonmaxima suppression to the gradient magnitude image</a:t>
            </a:r>
          </a:p>
          <a:p>
            <a:r>
              <a:rPr lang="en-IN"/>
              <a:t>Use double thresholding and connectivity analysis to detect and link edges.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bwMode="auto">
          <a:xfrm>
            <a:off x="514350" y="760413"/>
            <a:ext cx="9258300" cy="657225"/>
          </a:xfrm>
          <a:noFill/>
          <a:ln>
            <a:miter lim="800000"/>
            <a:headEnd/>
            <a:tailEnd/>
          </a:ln>
        </p:spPr>
        <p:txBody>
          <a:bodyPr vert="horz" wrap="square" lIns="91440" tIns="45720" rIns="91440" bIns="45720" numCol="1" anchor="t" anchorCtr="0" compatLnSpc="1">
            <a:prstTxWarp prst="textNoShape">
              <a:avLst/>
            </a:prstTxWarp>
          </a:bodyPr>
          <a:lstStyle/>
          <a:p>
            <a:r>
              <a:rPr lang="en-IN" sz="2800"/>
              <a:t>Step1: Smooth the input image with a Gaussian filter</a:t>
            </a:r>
            <a:r>
              <a:rPr lang="en-IN"/>
              <a:t/>
            </a:r>
            <a:br>
              <a:rPr lang="en-IN"/>
            </a:br>
            <a:endParaRPr lang="en-US"/>
          </a:p>
        </p:txBody>
      </p:sp>
      <p:sp>
        <p:nvSpPr>
          <p:cNvPr id="39939" name="Content Placeholder 2"/>
          <p:cNvSpPr>
            <a:spLocks noGrp="1"/>
          </p:cNvSpPr>
          <p:nvPr>
            <p:ph idx="1"/>
          </p:nvPr>
        </p:nvSpPr>
        <p:spPr bwMode="auto">
          <a:xfrm>
            <a:off x="514350" y="1600200"/>
            <a:ext cx="9258300" cy="4525963"/>
          </a:xfrm>
          <a:noFill/>
          <a:ln>
            <a:miter lim="800000"/>
            <a:headEnd/>
            <a:tailEnd/>
          </a:ln>
        </p:spPr>
        <p:txBody>
          <a:bodyPr vert="horz" wrap="square" lIns="91440" tIns="45720" rIns="91440" bIns="45720" numCol="1" anchor="t" anchorCtr="0" compatLnSpc="1">
            <a:prstTxWarp prst="textNoShape">
              <a:avLst/>
            </a:prstTxWarp>
          </a:bodyPr>
          <a:lstStyle/>
          <a:p>
            <a:pPr>
              <a:buFontTx/>
              <a:buNone/>
            </a:pPr>
            <a:r>
              <a:rPr lang="en-IN"/>
              <a:t>Let f(x,y) denote input image and G(x,y) denote Gaussian function</a:t>
            </a:r>
          </a:p>
          <a:p>
            <a:pPr>
              <a:buFontTx/>
              <a:buNone/>
            </a:pPr>
            <a:endParaRPr lang="en-IN"/>
          </a:p>
          <a:p>
            <a:pPr>
              <a:buFontTx/>
              <a:buNone/>
            </a:pPr>
            <a:endParaRPr lang="en-IN"/>
          </a:p>
          <a:p>
            <a:pPr>
              <a:buFontTx/>
              <a:buNone/>
            </a:pPr>
            <a:r>
              <a:rPr lang="en-IN"/>
              <a:t>We form a smoothed image,            , by convolving G and f :</a:t>
            </a:r>
          </a:p>
          <a:p>
            <a:pPr>
              <a:buFontTx/>
              <a:buNone/>
            </a:pPr>
            <a:endParaRPr lang="en-US"/>
          </a:p>
        </p:txBody>
      </p:sp>
      <p:pic>
        <p:nvPicPr>
          <p:cNvPr id="39940"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235325" y="2193925"/>
            <a:ext cx="1876425" cy="485775"/>
          </a:xfrm>
          <a:prstGeom prst="rect">
            <a:avLst/>
          </a:prstGeom>
          <a:noFill/>
          <a:ln w="9525">
            <a:noFill/>
            <a:miter lim="800000"/>
            <a:headEnd/>
            <a:tailEnd/>
          </a:ln>
        </p:spPr>
      </p:pic>
      <p:sp>
        <p:nvSpPr>
          <p:cNvPr id="39941" name="Rectangle 2"/>
          <p:cNvSpPr>
            <a:spLocks noChangeArrowheads="1"/>
          </p:cNvSpPr>
          <p:nvPr/>
        </p:nvSpPr>
        <p:spPr bwMode="auto">
          <a:xfrm>
            <a:off x="0" y="0"/>
            <a:ext cx="10287000" cy="0"/>
          </a:xfrm>
          <a:prstGeom prst="rect">
            <a:avLst/>
          </a:prstGeom>
          <a:noFill/>
          <a:ln w="9525">
            <a:noFill/>
            <a:miter lim="800000"/>
            <a:headEnd/>
            <a:tailEnd/>
          </a:ln>
        </p:spPr>
        <p:txBody>
          <a:bodyPr wrap="none" anchor="ctr">
            <a:spAutoFit/>
          </a:bodyPr>
          <a:lstStyle/>
          <a:p>
            <a:endParaRPr lang="en-US"/>
          </a:p>
        </p:txBody>
      </p:sp>
      <p:pic>
        <p:nvPicPr>
          <p:cNvPr id="39942"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178300" y="3009900"/>
            <a:ext cx="704850" cy="304800"/>
          </a:xfrm>
          <a:prstGeom prst="rect">
            <a:avLst/>
          </a:prstGeom>
          <a:noFill/>
          <a:ln w="9525">
            <a:noFill/>
            <a:miter lim="800000"/>
            <a:headEnd/>
            <a:tailEnd/>
          </a:ln>
        </p:spPr>
      </p:pic>
      <p:sp>
        <p:nvSpPr>
          <p:cNvPr id="39943" name="Rectangle 4"/>
          <p:cNvSpPr>
            <a:spLocks noChangeArrowheads="1"/>
          </p:cNvSpPr>
          <p:nvPr/>
        </p:nvSpPr>
        <p:spPr bwMode="auto">
          <a:xfrm>
            <a:off x="0" y="0"/>
            <a:ext cx="10287000" cy="0"/>
          </a:xfrm>
          <a:prstGeom prst="rect">
            <a:avLst/>
          </a:prstGeom>
          <a:noFill/>
          <a:ln w="9525">
            <a:noFill/>
            <a:miter lim="800000"/>
            <a:headEnd/>
            <a:tailEnd/>
          </a:ln>
        </p:spPr>
        <p:txBody>
          <a:bodyPr wrap="none" anchor="ctr">
            <a:spAutoFit/>
          </a:bodyPr>
          <a:lstStyle/>
          <a:p>
            <a:endParaRPr lang="en-US"/>
          </a:p>
        </p:txBody>
      </p:sp>
      <p:sp>
        <p:nvSpPr>
          <p:cNvPr id="39944" name="Rectangle 6"/>
          <p:cNvSpPr>
            <a:spLocks noChangeArrowheads="1"/>
          </p:cNvSpPr>
          <p:nvPr/>
        </p:nvSpPr>
        <p:spPr bwMode="auto">
          <a:xfrm>
            <a:off x="0" y="0"/>
            <a:ext cx="10287000" cy="0"/>
          </a:xfrm>
          <a:prstGeom prst="rect">
            <a:avLst/>
          </a:prstGeom>
          <a:noFill/>
          <a:ln w="9525">
            <a:noFill/>
            <a:miter lim="800000"/>
            <a:headEnd/>
            <a:tailEnd/>
          </a:ln>
        </p:spPr>
        <p:txBody>
          <a:bodyPr wrap="none" anchor="ctr">
            <a:spAutoFit/>
          </a:bodyPr>
          <a:lstStyle/>
          <a:p>
            <a:endParaRPr lang="en-US"/>
          </a:p>
        </p:txBody>
      </p:sp>
      <p:pic>
        <p:nvPicPr>
          <p:cNvPr id="39945"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982913" y="3643313"/>
            <a:ext cx="3652837" cy="42227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bwMode="auto">
          <a:xfrm>
            <a:off x="514350" y="746125"/>
            <a:ext cx="9258300" cy="671513"/>
          </a:xfrm>
          <a:noFill/>
          <a:ln>
            <a:miter lim="800000"/>
            <a:headEnd/>
            <a:tailEnd/>
          </a:ln>
        </p:spPr>
        <p:txBody>
          <a:bodyPr vert="horz" wrap="square" lIns="91440" tIns="45720" rIns="91440" bIns="45720" numCol="1" anchor="t" anchorCtr="0" compatLnSpc="1">
            <a:prstTxWarp prst="textNoShape">
              <a:avLst/>
            </a:prstTxWarp>
          </a:bodyPr>
          <a:lstStyle/>
          <a:p>
            <a:r>
              <a:rPr lang="en-IN" sz="2800"/>
              <a:t>Step2: Compute the gradient magnitude and angle images</a:t>
            </a:r>
            <a:r>
              <a:rPr lang="en-IN"/>
              <a:t/>
            </a:r>
            <a:br>
              <a:rPr lang="en-IN"/>
            </a:br>
            <a:endParaRPr lang="en-US"/>
          </a:p>
        </p:txBody>
      </p:sp>
      <p:sp>
        <p:nvSpPr>
          <p:cNvPr id="40963" name="Content Placeholder 2"/>
          <p:cNvSpPr>
            <a:spLocks noGrp="1"/>
          </p:cNvSpPr>
          <p:nvPr>
            <p:ph idx="1"/>
          </p:nvPr>
        </p:nvSpPr>
        <p:spPr bwMode="auto">
          <a:xfrm>
            <a:off x="514350" y="1600200"/>
            <a:ext cx="9258300" cy="4525963"/>
          </a:xfrm>
          <a:noFill/>
          <a:ln>
            <a:miter lim="800000"/>
            <a:headEnd/>
            <a:tailEnd/>
          </a:ln>
        </p:spPr>
        <p:txBody>
          <a:bodyPr vert="horz" wrap="square" lIns="91440" tIns="45720" rIns="91440" bIns="45720" numCol="1" anchor="t" anchorCtr="0" compatLnSpc="1">
            <a:prstTxWarp prst="textNoShape">
              <a:avLst/>
            </a:prstTxWarp>
          </a:bodyPr>
          <a:lstStyle/>
          <a:p>
            <a:r>
              <a:rPr lang="en-IN"/>
              <a:t>The gradient image</a:t>
            </a:r>
          </a:p>
          <a:p>
            <a:endParaRPr lang="en-IN"/>
          </a:p>
          <a:p>
            <a:endParaRPr lang="en-IN"/>
          </a:p>
          <a:p>
            <a:endParaRPr lang="en-IN"/>
          </a:p>
          <a:p>
            <a:r>
              <a:rPr lang="en-IN"/>
              <a:t>The angle image</a:t>
            </a:r>
          </a:p>
          <a:p>
            <a:endParaRPr lang="en-IN"/>
          </a:p>
          <a:p>
            <a:endParaRPr lang="en-IN"/>
          </a:p>
          <a:p>
            <a:pPr>
              <a:buFontTx/>
              <a:buNone/>
            </a:pPr>
            <a:endParaRPr lang="en-IN"/>
          </a:p>
          <a:p>
            <a:pPr>
              <a:buFontTx/>
              <a:buNone/>
            </a:pPr>
            <a:r>
              <a:rPr lang="en-IN"/>
              <a:t>with                          and     </a:t>
            </a:r>
          </a:p>
          <a:p>
            <a:endParaRPr lang="en-IN"/>
          </a:p>
          <a:p>
            <a:endParaRPr lang="en-IN"/>
          </a:p>
          <a:p>
            <a:endParaRPr lang="en-US"/>
          </a:p>
        </p:txBody>
      </p:sp>
      <p:pic>
        <p:nvPicPr>
          <p:cNvPr id="40964"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305175" y="2232025"/>
            <a:ext cx="2078038" cy="606425"/>
          </a:xfrm>
          <a:prstGeom prst="rect">
            <a:avLst/>
          </a:prstGeom>
          <a:noFill/>
          <a:ln w="9525">
            <a:noFill/>
            <a:miter lim="800000"/>
            <a:headEnd/>
            <a:tailEnd/>
          </a:ln>
        </p:spPr>
      </p:pic>
      <p:pic>
        <p:nvPicPr>
          <p:cNvPr id="40965" name="Picture 1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362325" y="3952875"/>
            <a:ext cx="2152650" cy="596900"/>
          </a:xfrm>
          <a:prstGeom prst="rect">
            <a:avLst/>
          </a:prstGeom>
          <a:noFill/>
          <a:ln w="9525">
            <a:noFill/>
            <a:miter lim="800000"/>
            <a:headEnd/>
            <a:tailEnd/>
          </a:ln>
        </p:spPr>
      </p:pic>
      <p:sp>
        <p:nvSpPr>
          <p:cNvPr id="40966" name="Rectangle 2"/>
          <p:cNvSpPr>
            <a:spLocks noChangeArrowheads="1"/>
          </p:cNvSpPr>
          <p:nvPr/>
        </p:nvSpPr>
        <p:spPr bwMode="auto">
          <a:xfrm>
            <a:off x="0" y="0"/>
            <a:ext cx="10287000" cy="0"/>
          </a:xfrm>
          <a:prstGeom prst="rect">
            <a:avLst/>
          </a:prstGeom>
          <a:noFill/>
          <a:ln w="9525">
            <a:noFill/>
            <a:miter lim="800000"/>
            <a:headEnd/>
            <a:tailEnd/>
          </a:ln>
        </p:spPr>
        <p:txBody>
          <a:bodyPr wrap="none" anchor="ctr">
            <a:spAutoFit/>
          </a:bodyPr>
          <a:lstStyle/>
          <a:p>
            <a:endParaRPr lang="en-US"/>
          </a:p>
        </p:txBody>
      </p:sp>
      <p:pic>
        <p:nvPicPr>
          <p:cNvPr id="40967"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463675" y="5049838"/>
            <a:ext cx="1000125" cy="561975"/>
          </a:xfrm>
          <a:prstGeom prst="rect">
            <a:avLst/>
          </a:prstGeom>
          <a:noFill/>
          <a:ln w="9525">
            <a:noFill/>
            <a:miter lim="800000"/>
            <a:headEnd/>
            <a:tailEnd/>
          </a:ln>
        </p:spPr>
      </p:pic>
      <p:sp>
        <p:nvSpPr>
          <p:cNvPr id="40968" name="Rectangle 4"/>
          <p:cNvSpPr>
            <a:spLocks noChangeArrowheads="1"/>
          </p:cNvSpPr>
          <p:nvPr/>
        </p:nvSpPr>
        <p:spPr bwMode="auto">
          <a:xfrm>
            <a:off x="0" y="0"/>
            <a:ext cx="10287000" cy="0"/>
          </a:xfrm>
          <a:prstGeom prst="rect">
            <a:avLst/>
          </a:prstGeom>
          <a:noFill/>
          <a:ln w="9525">
            <a:noFill/>
            <a:miter lim="800000"/>
            <a:headEnd/>
            <a:tailEnd/>
          </a:ln>
        </p:spPr>
        <p:txBody>
          <a:bodyPr wrap="none" anchor="ctr">
            <a:spAutoFit/>
          </a:bodyPr>
          <a:lstStyle/>
          <a:p>
            <a:endParaRPr lang="en-US"/>
          </a:p>
        </p:txBody>
      </p:sp>
      <p:pic>
        <p:nvPicPr>
          <p:cNvPr id="40969"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149725" y="5078413"/>
            <a:ext cx="1009650" cy="6096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srcRect/>
          <a:stretch>
            <a:fillRect/>
          </a:stretch>
        </p:blipFill>
        <p:spPr bwMode="auto">
          <a:xfrm>
            <a:off x="2347415" y="2662238"/>
            <a:ext cx="4797923" cy="3840320"/>
          </a:xfrm>
          <a:prstGeom prst="rect">
            <a:avLst/>
          </a:prstGeom>
          <a:noFill/>
          <a:ln w="9525">
            <a:noFill/>
            <a:miter lim="800000"/>
            <a:headEnd/>
            <a:tailEnd/>
          </a:ln>
        </p:spPr>
      </p:pic>
      <p:pic>
        <p:nvPicPr>
          <p:cNvPr id="41987" name="Picture 3"/>
          <p:cNvPicPr>
            <a:picLocks noChangeAspect="1" noChangeArrowheads="1"/>
          </p:cNvPicPr>
          <p:nvPr/>
        </p:nvPicPr>
        <p:blipFill>
          <a:blip r:embed="rId3" cstate="print"/>
          <a:srcRect/>
          <a:stretch>
            <a:fillRect/>
          </a:stretch>
        </p:blipFill>
        <p:spPr bwMode="auto">
          <a:xfrm>
            <a:off x="7516813" y="2846388"/>
            <a:ext cx="1390650" cy="3797300"/>
          </a:xfrm>
          <a:prstGeom prst="rect">
            <a:avLst/>
          </a:prstGeom>
          <a:noFill/>
          <a:ln w="9525">
            <a:noFill/>
            <a:miter lim="800000"/>
            <a:headEnd/>
            <a:tailEnd/>
          </a:ln>
        </p:spPr>
      </p:pic>
      <p:sp>
        <p:nvSpPr>
          <p:cNvPr id="41988" name="Title 3"/>
          <p:cNvSpPr>
            <a:spLocks noGrp="1"/>
          </p:cNvSpPr>
          <p:nvPr>
            <p:ph type="title"/>
          </p:nvPr>
        </p:nvSpPr>
        <p:spPr bwMode="auto">
          <a:xfrm>
            <a:off x="514350" y="746125"/>
            <a:ext cx="9258300" cy="671513"/>
          </a:xfrm>
          <a:noFill/>
          <a:ln>
            <a:miter lim="800000"/>
            <a:headEnd/>
            <a:tailEnd/>
          </a:ln>
        </p:spPr>
        <p:txBody>
          <a:bodyPr vert="horz" wrap="square" lIns="91440" tIns="45720" rIns="91440" bIns="45720" numCol="1" anchor="t" anchorCtr="0" compatLnSpc="1">
            <a:prstTxWarp prst="textNoShape">
              <a:avLst/>
            </a:prstTxWarp>
          </a:bodyPr>
          <a:lstStyle/>
          <a:p>
            <a:r>
              <a:rPr lang="en-IN" sz="2400"/>
              <a:t>Step3:Apply nonmaxima suppression to the gradient magnitude image</a:t>
            </a:r>
            <a:r>
              <a:rPr lang="en-IN"/>
              <a:t/>
            </a:r>
            <a:br>
              <a:rPr lang="en-IN"/>
            </a:br>
            <a:endParaRPr lang="en-US"/>
          </a:p>
        </p:txBody>
      </p:sp>
      <p:sp>
        <p:nvSpPr>
          <p:cNvPr id="41989" name="Content Placeholder 4"/>
          <p:cNvSpPr>
            <a:spLocks noGrp="1"/>
          </p:cNvSpPr>
          <p:nvPr>
            <p:ph idx="1"/>
          </p:nvPr>
        </p:nvSpPr>
        <p:spPr bwMode="auto">
          <a:xfrm>
            <a:off x="514350" y="1266825"/>
            <a:ext cx="9258300" cy="4859338"/>
          </a:xfrm>
          <a:noFill/>
          <a:ln>
            <a:miter lim="800000"/>
            <a:headEnd/>
            <a:tailEnd/>
          </a:ln>
        </p:spPr>
        <p:txBody>
          <a:bodyPr vert="horz" wrap="square" lIns="91440" tIns="45720" rIns="91440" bIns="45720" numCol="1" anchor="t" anchorCtr="0" compatLnSpc="1">
            <a:prstTxWarp prst="textNoShape">
              <a:avLst/>
            </a:prstTxWarp>
          </a:bodyPr>
          <a:lstStyle/>
          <a:p>
            <a:r>
              <a:rPr lang="en-IN"/>
              <a:t>Let d1, d2, d3, d4 , denote the four basic edge directions for a 3x3 region : horizontal, -45 degrees, vertical , and +45 degrees as shown in below figure</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IN" dirty="0"/>
              <a:t>The following </a:t>
            </a:r>
            <a:r>
              <a:rPr lang="en-IN" dirty="0" err="1"/>
              <a:t>nonmaxima</a:t>
            </a:r>
            <a:r>
              <a:rPr lang="en-IN" dirty="0"/>
              <a:t> suppression scheme is applied for 3x3 region </a:t>
            </a:r>
            <a:r>
              <a:rPr lang="en-IN" dirty="0" err="1"/>
              <a:t>centered</a:t>
            </a:r>
            <a:r>
              <a:rPr lang="en-IN" dirty="0"/>
              <a:t> at every point (</a:t>
            </a:r>
            <a:r>
              <a:rPr lang="en-IN" dirty="0" err="1"/>
              <a:t>x,y</a:t>
            </a:r>
            <a:r>
              <a:rPr lang="en-IN" dirty="0"/>
              <a:t>) in </a:t>
            </a:r>
            <a:r>
              <a:rPr lang="el-GR" dirty="0"/>
              <a:t>α</a:t>
            </a:r>
            <a:r>
              <a:rPr lang="en-IN" dirty="0"/>
              <a:t>(</a:t>
            </a:r>
            <a:r>
              <a:rPr lang="en-IN" dirty="0" err="1"/>
              <a:t>x,y</a:t>
            </a:r>
            <a:r>
              <a:rPr lang="en-IN" dirty="0"/>
              <a:t>)</a:t>
            </a:r>
            <a:endParaRPr lang="en-US" dirty="0"/>
          </a:p>
          <a:p>
            <a:pPr lvl="1"/>
            <a:r>
              <a:rPr lang="en-IN" dirty="0"/>
              <a:t>Find the direction d that is closest to </a:t>
            </a:r>
            <a:r>
              <a:rPr lang="el-GR" dirty="0"/>
              <a:t>α</a:t>
            </a:r>
            <a:r>
              <a:rPr lang="en-IN" dirty="0"/>
              <a:t>(</a:t>
            </a:r>
            <a:r>
              <a:rPr lang="en-IN" dirty="0" err="1"/>
              <a:t>x,y</a:t>
            </a:r>
            <a:r>
              <a:rPr lang="en-IN" dirty="0"/>
              <a:t>)</a:t>
            </a:r>
          </a:p>
          <a:p>
            <a:pPr lvl="1"/>
            <a:r>
              <a:rPr lang="en-IN" dirty="0"/>
              <a:t>If the value of M(</a:t>
            </a:r>
            <a:r>
              <a:rPr lang="en-IN" dirty="0" err="1"/>
              <a:t>x,y</a:t>
            </a:r>
            <a:r>
              <a:rPr lang="en-IN" dirty="0"/>
              <a:t>) is less than </a:t>
            </a:r>
            <a:r>
              <a:rPr lang="en-IN" dirty="0" err="1"/>
              <a:t>atleast</a:t>
            </a:r>
            <a:r>
              <a:rPr lang="en-IN" dirty="0"/>
              <a:t> one of its two </a:t>
            </a:r>
            <a:r>
              <a:rPr lang="en-IN" dirty="0" err="1"/>
              <a:t>neighbors</a:t>
            </a:r>
            <a:r>
              <a:rPr lang="en-IN" dirty="0"/>
              <a:t> along  d , let </a:t>
            </a:r>
            <a:r>
              <a:rPr lang="en-IN" dirty="0" err="1"/>
              <a:t>g</a:t>
            </a:r>
            <a:r>
              <a:rPr lang="en-IN" baseline="-25000" dirty="0" err="1"/>
              <a:t>N</a:t>
            </a:r>
            <a:r>
              <a:rPr lang="en-IN" dirty="0"/>
              <a:t>(</a:t>
            </a:r>
            <a:r>
              <a:rPr lang="en-IN" dirty="0" err="1"/>
              <a:t>x,y</a:t>
            </a:r>
            <a:r>
              <a:rPr lang="en-IN" dirty="0"/>
              <a:t>) = 0 (</a:t>
            </a:r>
            <a:r>
              <a:rPr lang="en-IN" dirty="0" err="1"/>
              <a:t>supression</a:t>
            </a:r>
            <a:r>
              <a:rPr lang="en-IN" dirty="0"/>
              <a:t>); otherwise, let </a:t>
            </a:r>
            <a:r>
              <a:rPr lang="en-IN" dirty="0" err="1"/>
              <a:t>g</a:t>
            </a:r>
            <a:r>
              <a:rPr lang="en-IN" baseline="-25000" dirty="0" err="1"/>
              <a:t>N</a:t>
            </a:r>
            <a:r>
              <a:rPr lang="en-IN" dirty="0"/>
              <a:t>(</a:t>
            </a:r>
            <a:r>
              <a:rPr lang="en-IN" dirty="0" err="1"/>
              <a:t>x,y</a:t>
            </a:r>
            <a:r>
              <a:rPr lang="en-IN" dirty="0"/>
              <a:t>)  = M(</a:t>
            </a:r>
            <a:r>
              <a:rPr lang="en-IN" dirty="0" err="1"/>
              <a:t>x,y</a:t>
            </a:r>
            <a:r>
              <a:rPr lang="en-IN" dirty="0"/>
              <a:t>) </a:t>
            </a:r>
            <a:endParaRPr lang="en-US" dirty="0"/>
          </a:p>
        </p:txBody>
      </p:sp>
      <p:pic>
        <p:nvPicPr>
          <p:cNvPr id="5" name="Picture 4">
            <a:extLst>
              <a:ext uri="{FF2B5EF4-FFF2-40B4-BE49-F238E27FC236}">
                <a16:creationId xmlns="" xmlns:a16="http://schemas.microsoft.com/office/drawing/2014/main" id="{0B39864D-0D51-70AA-CD43-0324620D3AC3}"/>
              </a:ext>
            </a:extLst>
          </p:cNvPr>
          <p:cNvPicPr>
            <a:picLocks noChangeAspect="1"/>
          </p:cNvPicPr>
          <p:nvPr/>
        </p:nvPicPr>
        <p:blipFill>
          <a:blip r:embed="rId2"/>
          <a:stretch>
            <a:fillRect/>
          </a:stretch>
        </p:blipFill>
        <p:spPr>
          <a:xfrm>
            <a:off x="1182565" y="3863182"/>
            <a:ext cx="8303532" cy="165838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bwMode="auto">
          <a:xfrm>
            <a:off x="514350" y="674688"/>
            <a:ext cx="9258300" cy="534987"/>
          </a:xfrm>
          <a:noFill/>
          <a:ln>
            <a:miter lim="800000"/>
            <a:headEnd/>
            <a:tailEnd/>
          </a:ln>
        </p:spPr>
        <p:txBody>
          <a:bodyPr vert="horz" wrap="square" lIns="91440" tIns="45720" rIns="91440" bIns="45720" numCol="1" anchor="t" anchorCtr="0" compatLnSpc="1">
            <a:prstTxWarp prst="textNoShape">
              <a:avLst/>
            </a:prstTxWarp>
          </a:bodyPr>
          <a:lstStyle/>
          <a:p>
            <a:r>
              <a:rPr lang="en-IN" dirty="0"/>
              <a:t/>
            </a:r>
            <a:br>
              <a:rPr lang="en-IN" dirty="0"/>
            </a:br>
            <a:endParaRPr lang="en-US" dirty="0"/>
          </a:p>
        </p:txBody>
      </p:sp>
      <p:sp>
        <p:nvSpPr>
          <p:cNvPr id="43011" name="Content Placeholder 2"/>
          <p:cNvSpPr>
            <a:spLocks noGrp="1"/>
          </p:cNvSpPr>
          <p:nvPr>
            <p:ph idx="1"/>
          </p:nvPr>
        </p:nvSpPr>
        <p:spPr bwMode="auto">
          <a:xfrm>
            <a:off x="514350" y="1322388"/>
            <a:ext cx="9258300" cy="5214890"/>
          </a:xfrm>
          <a:noFill/>
          <a:ln>
            <a:miter lim="800000"/>
            <a:headEnd/>
            <a:tailEnd/>
          </a:ln>
        </p:spPr>
        <p:txBody>
          <a:bodyPr vert="horz" wrap="square" lIns="91440" tIns="45720" rIns="91440" bIns="45720" numCol="1" anchor="t" anchorCtr="0" compatLnSpc="1">
            <a:prstTxWarp prst="textNoShape">
              <a:avLst/>
            </a:prstTxWarp>
          </a:bodyPr>
          <a:lstStyle/>
          <a:p>
            <a:r>
              <a:rPr lang="en-IN" dirty="0"/>
              <a:t>Step4: Use double thresholding and connectivity analysis to detect and link edges. </a:t>
            </a:r>
          </a:p>
          <a:p>
            <a:endParaRPr lang="en-IN" dirty="0"/>
          </a:p>
          <a:p>
            <a:endParaRPr lang="en-IN" dirty="0"/>
          </a:p>
          <a:p>
            <a:endParaRPr lang="en-IN" dirty="0"/>
          </a:p>
          <a:p>
            <a:endParaRPr lang="en-IN" dirty="0"/>
          </a:p>
          <a:p>
            <a:endParaRPr lang="en-IN" dirty="0"/>
          </a:p>
          <a:p>
            <a:endParaRPr lang="en-IN" dirty="0"/>
          </a:p>
          <a:p>
            <a:endParaRPr lang="en-IN" dirty="0"/>
          </a:p>
          <a:p>
            <a:endParaRPr lang="en-IN"/>
          </a:p>
          <a:p>
            <a:r>
              <a:rPr lang="en-IN"/>
              <a:t>The </a:t>
            </a:r>
            <a:r>
              <a:rPr lang="en-IN" dirty="0"/>
              <a:t>Non-zero pixels in </a:t>
            </a:r>
            <a:r>
              <a:rPr lang="en-IN" dirty="0" err="1"/>
              <a:t>g</a:t>
            </a:r>
            <a:r>
              <a:rPr lang="en-IN" baseline="-25000" dirty="0" err="1"/>
              <a:t>NH</a:t>
            </a:r>
            <a:r>
              <a:rPr lang="en-IN" dirty="0"/>
              <a:t>(</a:t>
            </a:r>
            <a:r>
              <a:rPr lang="en-IN" dirty="0" err="1"/>
              <a:t>x,y</a:t>
            </a:r>
            <a:r>
              <a:rPr lang="en-IN" dirty="0"/>
              <a:t>) are strong edge pixels</a:t>
            </a:r>
          </a:p>
          <a:p>
            <a:r>
              <a:rPr lang="en-IN" dirty="0"/>
              <a:t>The Non-zero pixels in </a:t>
            </a:r>
            <a:r>
              <a:rPr lang="en-IN" dirty="0" err="1"/>
              <a:t>g</a:t>
            </a:r>
            <a:r>
              <a:rPr lang="en-IN" baseline="-25000" dirty="0" err="1"/>
              <a:t>NL</a:t>
            </a:r>
            <a:r>
              <a:rPr lang="en-IN" dirty="0"/>
              <a:t>(</a:t>
            </a:r>
            <a:r>
              <a:rPr lang="en-IN" dirty="0" err="1"/>
              <a:t>x,y</a:t>
            </a:r>
            <a:r>
              <a:rPr lang="en-IN" dirty="0"/>
              <a:t>) are weak edge pixels</a:t>
            </a:r>
          </a:p>
          <a:p>
            <a:endParaRPr lang="en-IN" dirty="0"/>
          </a:p>
        </p:txBody>
      </p:sp>
      <p:pic>
        <p:nvPicPr>
          <p:cNvPr id="3" name="Picture 2">
            <a:extLst>
              <a:ext uri="{FF2B5EF4-FFF2-40B4-BE49-F238E27FC236}">
                <a16:creationId xmlns="" xmlns:a16="http://schemas.microsoft.com/office/drawing/2014/main" id="{82CD8403-3300-1F25-0E96-EBD27716CB8A}"/>
              </a:ext>
            </a:extLst>
          </p:cNvPr>
          <p:cNvPicPr>
            <a:picLocks noChangeAspect="1"/>
          </p:cNvPicPr>
          <p:nvPr/>
        </p:nvPicPr>
        <p:blipFill>
          <a:blip r:embed="rId2"/>
          <a:stretch>
            <a:fillRect/>
          </a:stretch>
        </p:blipFill>
        <p:spPr>
          <a:xfrm>
            <a:off x="955064" y="2348646"/>
            <a:ext cx="7637952" cy="299339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bwMode="auto">
          <a:xfrm>
            <a:off x="514350" y="819150"/>
            <a:ext cx="9258300" cy="598488"/>
          </a:xfrm>
          <a:noFill/>
          <a:ln>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035" name="Content Placeholder 2"/>
          <p:cNvSpPr>
            <a:spLocks noGrp="1"/>
          </p:cNvSpPr>
          <p:nvPr>
            <p:ph idx="1"/>
          </p:nvPr>
        </p:nvSpPr>
        <p:spPr bwMode="auto">
          <a:xfrm>
            <a:off x="514350" y="1600200"/>
            <a:ext cx="9258300" cy="4525963"/>
          </a:xfrm>
          <a:noFill/>
          <a:ln>
            <a:miter lim="800000"/>
            <a:headEnd/>
            <a:tailEnd/>
          </a:ln>
        </p:spPr>
        <p:txBody>
          <a:bodyPr vert="horz" wrap="square" lIns="91440" tIns="45720" rIns="91440" bIns="45720" numCol="1" anchor="t" anchorCtr="0" compatLnSpc="1">
            <a:prstTxWarp prst="textNoShape">
              <a:avLst/>
            </a:prstTxWarp>
          </a:bodyPr>
          <a:lstStyle/>
          <a:p>
            <a:r>
              <a:rPr lang="en-IN" dirty="0"/>
              <a:t>Connectivity analysis</a:t>
            </a:r>
            <a:endParaRPr lang="en-US" dirty="0"/>
          </a:p>
        </p:txBody>
      </p:sp>
      <p:pic>
        <p:nvPicPr>
          <p:cNvPr id="5" name="Picture 4">
            <a:extLst>
              <a:ext uri="{FF2B5EF4-FFF2-40B4-BE49-F238E27FC236}">
                <a16:creationId xmlns="" xmlns:a16="http://schemas.microsoft.com/office/drawing/2014/main" id="{B69DF774-9570-115A-A499-01F2645A1038}"/>
              </a:ext>
            </a:extLst>
          </p:cNvPr>
          <p:cNvPicPr>
            <a:picLocks noChangeAspect="1"/>
          </p:cNvPicPr>
          <p:nvPr/>
        </p:nvPicPr>
        <p:blipFill>
          <a:blip r:embed="rId2"/>
          <a:stretch>
            <a:fillRect/>
          </a:stretch>
        </p:blipFill>
        <p:spPr>
          <a:xfrm>
            <a:off x="1171208" y="2172493"/>
            <a:ext cx="7743605" cy="3866357"/>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cstate="print"/>
          <a:srcRect/>
          <a:stretch>
            <a:fillRect/>
          </a:stretch>
        </p:blipFill>
        <p:spPr bwMode="auto">
          <a:xfrm>
            <a:off x="219075" y="1223963"/>
            <a:ext cx="7413625" cy="4975225"/>
          </a:xfrm>
          <a:prstGeom prst="rect">
            <a:avLst/>
          </a:prstGeom>
          <a:noFill/>
          <a:ln w="9525">
            <a:noFill/>
            <a:miter lim="800000"/>
            <a:headEnd/>
            <a:tailEnd/>
          </a:ln>
        </p:spPr>
      </p:pic>
      <p:pic>
        <p:nvPicPr>
          <p:cNvPr id="45059" name="Picture 3"/>
          <p:cNvPicPr>
            <a:picLocks noChangeAspect="1" noChangeArrowheads="1"/>
          </p:cNvPicPr>
          <p:nvPr/>
        </p:nvPicPr>
        <p:blipFill>
          <a:blip r:embed="rId3" cstate="print"/>
          <a:srcRect/>
          <a:stretch>
            <a:fillRect/>
          </a:stretch>
        </p:blipFill>
        <p:spPr bwMode="auto">
          <a:xfrm>
            <a:off x="7883525" y="1425575"/>
            <a:ext cx="1751013" cy="5176838"/>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cstate="print"/>
          <a:srcRect/>
          <a:stretch>
            <a:fillRect/>
          </a:stretch>
        </p:blipFill>
        <p:spPr bwMode="auto">
          <a:xfrm>
            <a:off x="0" y="1001713"/>
            <a:ext cx="6264275" cy="5540375"/>
          </a:xfrm>
          <a:prstGeom prst="rect">
            <a:avLst/>
          </a:prstGeom>
          <a:noFill/>
          <a:ln w="9525">
            <a:noFill/>
            <a:miter lim="800000"/>
            <a:headEnd/>
            <a:tailEnd/>
          </a:ln>
        </p:spPr>
      </p:pic>
      <p:pic>
        <p:nvPicPr>
          <p:cNvPr id="46083" name="Picture 3"/>
          <p:cNvPicPr>
            <a:picLocks noChangeAspect="1" noChangeArrowheads="1"/>
          </p:cNvPicPr>
          <p:nvPr/>
        </p:nvPicPr>
        <p:blipFill>
          <a:blip r:embed="rId3" cstate="print"/>
          <a:srcRect/>
          <a:stretch>
            <a:fillRect/>
          </a:stretch>
        </p:blipFill>
        <p:spPr bwMode="auto">
          <a:xfrm>
            <a:off x="6650038" y="1235075"/>
            <a:ext cx="1757362" cy="5211763"/>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cstate="print"/>
          <a:srcRect/>
          <a:stretch>
            <a:fillRect/>
          </a:stretch>
        </p:blipFill>
        <p:spPr bwMode="auto">
          <a:xfrm>
            <a:off x="976313" y="4941888"/>
            <a:ext cx="5141912" cy="1639887"/>
          </a:xfrm>
          <a:prstGeom prst="rect">
            <a:avLst/>
          </a:prstGeom>
          <a:noFill/>
          <a:ln w="9525">
            <a:noFill/>
            <a:miter lim="800000"/>
            <a:headEnd/>
            <a:tailEnd/>
          </a:ln>
        </p:spPr>
      </p:pic>
      <p:pic>
        <p:nvPicPr>
          <p:cNvPr id="47107" name="Picture 3"/>
          <p:cNvPicPr>
            <a:picLocks noChangeAspect="1" noChangeArrowheads="1"/>
          </p:cNvPicPr>
          <p:nvPr/>
        </p:nvPicPr>
        <p:blipFill>
          <a:blip r:embed="rId3" cstate="print"/>
          <a:srcRect/>
          <a:stretch>
            <a:fillRect/>
          </a:stretch>
        </p:blipFill>
        <p:spPr bwMode="auto">
          <a:xfrm>
            <a:off x="6648450" y="5268913"/>
            <a:ext cx="1339850" cy="1589087"/>
          </a:xfrm>
          <a:prstGeom prst="rect">
            <a:avLst/>
          </a:prstGeom>
          <a:noFill/>
          <a:ln w="9525">
            <a:noFill/>
            <a:miter lim="800000"/>
            <a:headEnd/>
            <a:tailEnd/>
          </a:ln>
        </p:spPr>
      </p:pic>
      <p:sp>
        <p:nvSpPr>
          <p:cNvPr id="47108" name="Title 3"/>
          <p:cNvSpPr>
            <a:spLocks noGrp="1"/>
          </p:cNvSpPr>
          <p:nvPr>
            <p:ph type="title"/>
          </p:nvPr>
        </p:nvSpPr>
        <p:spPr bwMode="auto">
          <a:xfrm>
            <a:off x="514350" y="736600"/>
            <a:ext cx="9258300" cy="681038"/>
          </a:xfrm>
          <a:noFill/>
          <a:ln>
            <a:miter lim="800000"/>
            <a:headEnd/>
            <a:tailEnd/>
          </a:ln>
        </p:spPr>
        <p:txBody>
          <a:bodyPr vert="horz" wrap="square" lIns="91440" tIns="45720" rIns="91440" bIns="45720" numCol="1" anchor="t" anchorCtr="0" compatLnSpc="1">
            <a:prstTxWarp prst="textNoShape">
              <a:avLst/>
            </a:prstTxWarp>
          </a:bodyPr>
          <a:lstStyle/>
          <a:p>
            <a:r>
              <a:rPr lang="en-IN"/>
              <a:t>Thresholding</a:t>
            </a:r>
            <a:endParaRPr lang="en-US"/>
          </a:p>
        </p:txBody>
      </p:sp>
      <p:sp>
        <p:nvSpPr>
          <p:cNvPr id="47109" name="Content Placeholder 4"/>
          <p:cNvSpPr>
            <a:spLocks noGrp="1"/>
          </p:cNvSpPr>
          <p:nvPr>
            <p:ph idx="1"/>
          </p:nvPr>
        </p:nvSpPr>
        <p:spPr bwMode="auto">
          <a:xfrm>
            <a:off x="514350" y="1392238"/>
            <a:ext cx="9258300" cy="5267325"/>
          </a:xfrm>
          <a:noFill/>
          <a:ln>
            <a:miter lim="800000"/>
            <a:headEnd/>
            <a:tailEnd/>
          </a:ln>
        </p:spPr>
        <p:txBody>
          <a:bodyPr vert="horz" wrap="square" lIns="91440" tIns="45720" rIns="91440" bIns="45720" numCol="1" anchor="t" anchorCtr="0" compatLnSpc="1">
            <a:prstTxWarp prst="textNoShape">
              <a:avLst/>
            </a:prstTxWarp>
          </a:bodyPr>
          <a:lstStyle/>
          <a:p>
            <a:r>
              <a:rPr lang="en-IN"/>
              <a:t>The intensity histograms of an image are grouped into two dominant modes( background pixels and object pixels).</a:t>
            </a:r>
          </a:p>
          <a:p>
            <a:r>
              <a:rPr lang="en-IN"/>
              <a:t>The obvious way to extract the objects from the background is to select threshold, T , that separates these modes.</a:t>
            </a:r>
          </a:p>
          <a:p>
            <a:r>
              <a:rPr lang="en-IN"/>
              <a:t>Any point (x,y) in the image at which f(x,y) &gt; T is called an object point; otherwise the point is called a background point.</a:t>
            </a:r>
          </a:p>
          <a:p>
            <a:r>
              <a:rPr lang="en-IN"/>
              <a:t>The segmented image g(x,y) is given as </a:t>
            </a:r>
          </a:p>
          <a:p>
            <a:pPr>
              <a:buFontTx/>
              <a:buNone/>
            </a:pPr>
            <a:r>
              <a:rPr lang="en-IN"/>
              <a:t>                           g(x,y) = 1   if f(x,y) &gt; T</a:t>
            </a:r>
          </a:p>
          <a:p>
            <a:pPr>
              <a:buFontTx/>
              <a:buNone/>
            </a:pPr>
            <a:r>
              <a:rPr lang="en-IN"/>
              <a:t>                                     =  0   if f(x,y)  &lt;= T</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 y="825191"/>
            <a:ext cx="4081346" cy="5687122"/>
          </a:xfrm>
        </p:spPr>
        <p:txBody>
          <a:bodyPr/>
          <a:lstStyle/>
          <a:p>
            <a:r>
              <a:rPr lang="en-US" sz="1800" dirty="0" smtClean="0"/>
              <a:t>Figure 10.1(a) shows an image of a region of constant intensity superimposed on a darker background, also of constant intensity. These two regions comprise the overall image. </a:t>
            </a:r>
          </a:p>
          <a:p>
            <a:r>
              <a:rPr lang="en-US" sz="1800" dirty="0" smtClean="0"/>
              <a:t>Figure 10.1(b) shows the result of computing the boundary of the inner region based on intensity discontinuities.</a:t>
            </a:r>
          </a:p>
          <a:p>
            <a:r>
              <a:rPr lang="en-US" sz="1800" dirty="0" smtClean="0"/>
              <a:t>Points on the inside and outside of the boundary are black (zero) because there are no discontinuities in intensity in those regions. </a:t>
            </a:r>
          </a:p>
          <a:p>
            <a:r>
              <a:rPr lang="en-US" sz="1800" dirty="0" smtClean="0"/>
              <a:t>To segment the image, we assign one level (say, white) to the pixels on or inside the boundary, and another level (e.g., black) to all points exterior to the boundary. </a:t>
            </a:r>
          </a:p>
          <a:p>
            <a:r>
              <a:rPr lang="en-US" sz="1800" dirty="0" smtClean="0"/>
              <a:t>Figure 10.1(c) shows the result of such a procedure</a:t>
            </a:r>
            <a:endParaRPr lang="en-US" sz="1800" dirty="0"/>
          </a:p>
        </p:txBody>
      </p:sp>
      <p:pic>
        <p:nvPicPr>
          <p:cNvPr id="4" name="Picture 2"/>
          <p:cNvPicPr>
            <a:picLocks noChangeAspect="1" noChangeArrowheads="1"/>
          </p:cNvPicPr>
          <p:nvPr/>
        </p:nvPicPr>
        <p:blipFill>
          <a:blip r:embed="rId2"/>
          <a:srcRect/>
          <a:stretch>
            <a:fillRect/>
          </a:stretch>
        </p:blipFill>
        <p:spPr bwMode="auto">
          <a:xfrm>
            <a:off x="3960813" y="632715"/>
            <a:ext cx="6326187" cy="4276725"/>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9425556" y="4879464"/>
            <a:ext cx="710903" cy="1978536"/>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bwMode="auto">
          <a:xfrm>
            <a:off x="514350" y="722313"/>
            <a:ext cx="9258300" cy="544512"/>
          </a:xfrm>
          <a:noFill/>
          <a:ln>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131" name="Content Placeholder 2"/>
          <p:cNvSpPr>
            <a:spLocks noGrp="1"/>
          </p:cNvSpPr>
          <p:nvPr>
            <p:ph idx="1"/>
          </p:nvPr>
        </p:nvSpPr>
        <p:spPr bwMode="auto">
          <a:xfrm>
            <a:off x="514350" y="1350963"/>
            <a:ext cx="9258300" cy="5145087"/>
          </a:xfrm>
          <a:noFill/>
          <a:ln>
            <a:miter lim="800000"/>
            <a:headEnd/>
            <a:tailEnd/>
          </a:ln>
        </p:spPr>
        <p:txBody>
          <a:bodyPr vert="horz" wrap="square" lIns="91440" tIns="45720" rIns="91440" bIns="45720" numCol="1" anchor="t" anchorCtr="0" compatLnSpc="1">
            <a:prstTxWarp prst="textNoShape">
              <a:avLst/>
            </a:prstTxWarp>
          </a:bodyPr>
          <a:lstStyle/>
          <a:p>
            <a:r>
              <a:rPr lang="en-IN" sz="2000" dirty="0"/>
              <a:t>When T is constant applicable to over an entire image, then the process is called </a:t>
            </a:r>
            <a:r>
              <a:rPr lang="en-IN" sz="2000" b="1" dirty="0"/>
              <a:t>Global </a:t>
            </a:r>
            <a:r>
              <a:rPr lang="en-IN" sz="2000" b="1" dirty="0" err="1"/>
              <a:t>thresholding</a:t>
            </a:r>
            <a:r>
              <a:rPr lang="en-IN" sz="2000" dirty="0"/>
              <a:t>.</a:t>
            </a:r>
          </a:p>
          <a:p>
            <a:r>
              <a:rPr lang="en-IN" sz="2000" dirty="0"/>
              <a:t>When T changes over an image, then the process is called </a:t>
            </a:r>
            <a:r>
              <a:rPr lang="en-IN" sz="2000" b="1" dirty="0"/>
              <a:t>variable </a:t>
            </a:r>
            <a:r>
              <a:rPr lang="en-IN" sz="2000" b="1" dirty="0" err="1"/>
              <a:t>thresholding</a:t>
            </a:r>
            <a:r>
              <a:rPr lang="en-IN" sz="2000" dirty="0"/>
              <a:t>.</a:t>
            </a:r>
          </a:p>
          <a:p>
            <a:r>
              <a:rPr lang="en-IN" sz="2000" dirty="0"/>
              <a:t>If the value of T at any point (</a:t>
            </a:r>
            <a:r>
              <a:rPr lang="en-IN" sz="2000" dirty="0" err="1"/>
              <a:t>x,y</a:t>
            </a:r>
            <a:r>
              <a:rPr lang="en-IN" sz="2000" dirty="0"/>
              <a:t>) in an image depends on properties of a </a:t>
            </a:r>
            <a:r>
              <a:rPr lang="en-IN" sz="2000" dirty="0" err="1"/>
              <a:t>neighborhood</a:t>
            </a:r>
            <a:r>
              <a:rPr lang="en-IN" sz="2000" dirty="0"/>
              <a:t> of (</a:t>
            </a:r>
            <a:r>
              <a:rPr lang="en-IN" sz="2000" dirty="0" err="1"/>
              <a:t>x,y</a:t>
            </a:r>
            <a:r>
              <a:rPr lang="en-IN" sz="2000" dirty="0"/>
              <a:t>), then the variable </a:t>
            </a:r>
            <a:r>
              <a:rPr lang="en-IN" sz="2000" dirty="0" err="1"/>
              <a:t>thresholding</a:t>
            </a:r>
            <a:r>
              <a:rPr lang="en-IN" sz="2000" dirty="0"/>
              <a:t> is called </a:t>
            </a:r>
            <a:r>
              <a:rPr lang="en-IN" sz="2000" b="1" dirty="0"/>
              <a:t>local or regional </a:t>
            </a:r>
            <a:r>
              <a:rPr lang="en-IN" sz="2000" b="1" dirty="0" err="1"/>
              <a:t>thresholding</a:t>
            </a:r>
            <a:r>
              <a:rPr lang="en-IN" sz="2000" dirty="0"/>
              <a:t>.</a:t>
            </a:r>
          </a:p>
          <a:p>
            <a:r>
              <a:rPr lang="en-IN" sz="2000" dirty="0"/>
              <a:t>If T depends on the spatial coordinates (</a:t>
            </a:r>
            <a:r>
              <a:rPr lang="en-IN" sz="2000" dirty="0" err="1"/>
              <a:t>x,y</a:t>
            </a:r>
            <a:r>
              <a:rPr lang="en-IN" sz="2000" dirty="0"/>
              <a:t>) themselves, then the variable </a:t>
            </a:r>
            <a:r>
              <a:rPr lang="en-IN" sz="2000" dirty="0" err="1"/>
              <a:t>thresholding</a:t>
            </a:r>
            <a:r>
              <a:rPr lang="en-IN" sz="2000" dirty="0"/>
              <a:t> is called </a:t>
            </a:r>
            <a:r>
              <a:rPr lang="en-IN" sz="2000" b="1" dirty="0"/>
              <a:t>dynamic or adaptive </a:t>
            </a:r>
            <a:r>
              <a:rPr lang="en-IN" sz="2000" b="1" dirty="0" err="1"/>
              <a:t>thresholding</a:t>
            </a:r>
            <a:endParaRPr lang="en-IN" sz="2000" b="1" dirty="0"/>
          </a:p>
          <a:p>
            <a:r>
              <a:rPr lang="en-IN" sz="2000" b="1" dirty="0"/>
              <a:t>Multiple </a:t>
            </a:r>
            <a:r>
              <a:rPr lang="en-IN" sz="2000" b="1" dirty="0" err="1"/>
              <a:t>thresholding</a:t>
            </a:r>
            <a:r>
              <a:rPr lang="en-IN" sz="2000" b="1" dirty="0"/>
              <a:t> </a:t>
            </a:r>
            <a:r>
              <a:rPr lang="en-IN" sz="2000" dirty="0"/>
              <a:t>classifies a point (</a:t>
            </a:r>
            <a:r>
              <a:rPr lang="en-IN" sz="2000" dirty="0" err="1"/>
              <a:t>x,y</a:t>
            </a:r>
            <a:r>
              <a:rPr lang="en-IN" sz="2000" dirty="0"/>
              <a:t>) as belonging to background if f(</a:t>
            </a:r>
            <a:r>
              <a:rPr lang="en-IN" sz="2000" dirty="0" err="1"/>
              <a:t>x,y</a:t>
            </a:r>
            <a:r>
              <a:rPr lang="en-IN" sz="2000" dirty="0"/>
              <a:t>) ≤ T1, to one object class  if  T1 &lt; f(</a:t>
            </a:r>
            <a:r>
              <a:rPr lang="en-IN" sz="2000" dirty="0" err="1"/>
              <a:t>x,y</a:t>
            </a:r>
            <a:r>
              <a:rPr lang="en-IN" sz="2000" dirty="0"/>
              <a:t>) ≤ T2, and other object class if F(</a:t>
            </a:r>
            <a:r>
              <a:rPr lang="en-IN" sz="2000" dirty="0" err="1"/>
              <a:t>x,y</a:t>
            </a:r>
            <a:r>
              <a:rPr lang="en-IN" sz="2000" dirty="0"/>
              <a:t>) &gt; T2.</a:t>
            </a:r>
          </a:p>
          <a:p>
            <a:r>
              <a:rPr lang="en-IN" sz="2000" dirty="0"/>
              <a:t>Then the segmented image is given by </a:t>
            </a:r>
          </a:p>
          <a:p>
            <a:pPr>
              <a:buFontTx/>
              <a:buNone/>
            </a:pPr>
            <a:r>
              <a:rPr lang="en-IN" sz="2000" dirty="0"/>
              <a:t>                              g(</a:t>
            </a:r>
            <a:r>
              <a:rPr lang="en-IN" sz="2000" dirty="0" err="1"/>
              <a:t>x,y</a:t>
            </a:r>
            <a:r>
              <a:rPr lang="en-IN" sz="2000" dirty="0"/>
              <a:t>)   =   a    if f(</a:t>
            </a:r>
            <a:r>
              <a:rPr lang="en-IN" sz="2000" dirty="0" err="1"/>
              <a:t>x,y</a:t>
            </a:r>
            <a:r>
              <a:rPr lang="en-IN" sz="2000" dirty="0"/>
              <a:t>) &gt; T2</a:t>
            </a:r>
          </a:p>
          <a:p>
            <a:pPr>
              <a:buFontTx/>
              <a:buNone/>
            </a:pPr>
            <a:r>
              <a:rPr lang="en-IN" sz="2000" dirty="0"/>
              <a:t>			              =    b    if  T1&lt; f(</a:t>
            </a:r>
            <a:r>
              <a:rPr lang="en-IN" sz="2000" dirty="0" err="1"/>
              <a:t>x,y</a:t>
            </a:r>
            <a:r>
              <a:rPr lang="en-IN" sz="2000" dirty="0"/>
              <a:t>) ≤ T2</a:t>
            </a:r>
          </a:p>
          <a:p>
            <a:pPr>
              <a:buFontTx/>
              <a:buNone/>
            </a:pPr>
            <a:r>
              <a:rPr lang="en-IN" sz="2000" dirty="0"/>
              <a:t>				=    c    if  f(</a:t>
            </a:r>
            <a:r>
              <a:rPr lang="en-IN" sz="2000" dirty="0" err="1"/>
              <a:t>x,y</a:t>
            </a:r>
            <a:r>
              <a:rPr lang="en-IN" sz="2000" dirty="0"/>
              <a:t>) ≤ T1</a:t>
            </a:r>
          </a:p>
          <a:p>
            <a:pPr>
              <a:buFontTx/>
              <a:buNone/>
            </a:pPr>
            <a:endParaRPr lang="en-IN" dirty="0"/>
          </a:p>
          <a:p>
            <a:pPr>
              <a:buFontTx/>
              <a:buNone/>
            </a:pPr>
            <a:r>
              <a:rPr lang="en-IN" dirty="0"/>
              <a:t>	</a:t>
            </a:r>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cstate="print"/>
          <a:srcRect/>
          <a:stretch>
            <a:fillRect/>
          </a:stretch>
        </p:blipFill>
        <p:spPr bwMode="auto">
          <a:xfrm>
            <a:off x="2690813" y="2878138"/>
            <a:ext cx="6300787" cy="2984500"/>
          </a:xfrm>
          <a:prstGeom prst="rect">
            <a:avLst/>
          </a:prstGeom>
          <a:noFill/>
          <a:ln w="9525">
            <a:noFill/>
            <a:miter lim="800000"/>
            <a:headEnd/>
            <a:tailEnd/>
          </a:ln>
        </p:spPr>
      </p:pic>
      <p:pic>
        <p:nvPicPr>
          <p:cNvPr id="49155" name="Picture 3"/>
          <p:cNvPicPr>
            <a:picLocks noChangeAspect="1" noChangeArrowheads="1"/>
          </p:cNvPicPr>
          <p:nvPr/>
        </p:nvPicPr>
        <p:blipFill>
          <a:blip r:embed="rId3" cstate="print"/>
          <a:srcRect/>
          <a:stretch>
            <a:fillRect/>
          </a:stretch>
        </p:blipFill>
        <p:spPr bwMode="auto">
          <a:xfrm>
            <a:off x="1809750" y="5678488"/>
            <a:ext cx="6938963" cy="911225"/>
          </a:xfrm>
          <a:prstGeom prst="rect">
            <a:avLst/>
          </a:prstGeom>
          <a:noFill/>
          <a:ln w="9525">
            <a:noFill/>
            <a:miter lim="800000"/>
            <a:headEnd/>
            <a:tailEnd/>
          </a:ln>
        </p:spPr>
      </p:pic>
      <p:sp>
        <p:nvSpPr>
          <p:cNvPr id="49156" name="Title 3"/>
          <p:cNvSpPr>
            <a:spLocks noGrp="1"/>
          </p:cNvSpPr>
          <p:nvPr>
            <p:ph type="title"/>
          </p:nvPr>
        </p:nvSpPr>
        <p:spPr bwMode="auto">
          <a:xfrm>
            <a:off x="514350" y="695325"/>
            <a:ext cx="9258300" cy="492125"/>
          </a:xfrm>
          <a:noFill/>
          <a:ln>
            <a:miter lim="800000"/>
            <a:headEnd/>
            <a:tailEnd/>
          </a:ln>
        </p:spPr>
        <p:txBody>
          <a:bodyPr vert="horz" wrap="square" lIns="91440" tIns="45720" rIns="91440" bIns="45720" numCol="1" anchor="t" anchorCtr="0" compatLnSpc="1">
            <a:prstTxWarp prst="textNoShape">
              <a:avLst/>
            </a:prstTxWarp>
          </a:bodyPr>
          <a:lstStyle/>
          <a:p>
            <a:r>
              <a:rPr lang="en-IN" sz="2800"/>
              <a:t>Role of noise </a:t>
            </a:r>
            <a:endParaRPr lang="en-US" sz="2800"/>
          </a:p>
        </p:txBody>
      </p:sp>
      <p:sp>
        <p:nvSpPr>
          <p:cNvPr id="49157" name="Content Placeholder 4"/>
          <p:cNvSpPr>
            <a:spLocks noGrp="1"/>
          </p:cNvSpPr>
          <p:nvPr>
            <p:ph idx="1"/>
          </p:nvPr>
        </p:nvSpPr>
        <p:spPr bwMode="auto">
          <a:xfrm>
            <a:off x="514350" y="1201738"/>
            <a:ext cx="9258300" cy="3233737"/>
          </a:xfrm>
          <a:noFill/>
          <a:ln>
            <a:miter lim="800000"/>
            <a:headEnd/>
            <a:tailEnd/>
          </a:ln>
        </p:spPr>
        <p:txBody>
          <a:bodyPr vert="horz" wrap="square" lIns="91440" tIns="45720" rIns="91440" bIns="45720" numCol="1" anchor="t" anchorCtr="0" compatLnSpc="1">
            <a:prstTxWarp prst="textNoShape">
              <a:avLst/>
            </a:prstTxWarp>
          </a:bodyPr>
          <a:lstStyle/>
          <a:p>
            <a:r>
              <a:rPr lang="en-IN"/>
              <a:t>For  figures (a) and (b) a threshold placed midway between the two peaks would do a nice job of segmenting this image.</a:t>
            </a:r>
          </a:p>
          <a:p>
            <a:r>
              <a:rPr lang="en-IN"/>
              <a:t>For figure (c) the noise is high so there is no way to differentiate background and the object. </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srcRect/>
          <a:stretch>
            <a:fillRect/>
          </a:stretch>
        </p:blipFill>
        <p:spPr bwMode="auto">
          <a:xfrm>
            <a:off x="1079500" y="1609725"/>
            <a:ext cx="8385175" cy="3986213"/>
          </a:xfrm>
          <a:prstGeom prst="rect">
            <a:avLst/>
          </a:prstGeom>
          <a:noFill/>
          <a:ln w="9525">
            <a:noFill/>
            <a:miter lim="800000"/>
            <a:headEnd/>
            <a:tailEnd/>
          </a:ln>
        </p:spPr>
      </p:pic>
      <p:pic>
        <p:nvPicPr>
          <p:cNvPr id="50179" name="Picture 3"/>
          <p:cNvPicPr>
            <a:picLocks noChangeAspect="1" noChangeArrowheads="1"/>
          </p:cNvPicPr>
          <p:nvPr/>
        </p:nvPicPr>
        <p:blipFill>
          <a:blip r:embed="rId3" cstate="print"/>
          <a:srcRect/>
          <a:stretch>
            <a:fillRect/>
          </a:stretch>
        </p:blipFill>
        <p:spPr bwMode="auto">
          <a:xfrm>
            <a:off x="1952625" y="5740400"/>
            <a:ext cx="6505575" cy="793750"/>
          </a:xfrm>
          <a:prstGeom prst="rect">
            <a:avLst/>
          </a:prstGeom>
          <a:noFill/>
          <a:ln w="9525">
            <a:noFill/>
            <a:miter lim="800000"/>
            <a:headEnd/>
            <a:tailEnd/>
          </a:ln>
        </p:spPr>
      </p:pic>
      <p:sp>
        <p:nvSpPr>
          <p:cNvPr id="50180" name="Title 3"/>
          <p:cNvSpPr>
            <a:spLocks noGrp="1"/>
          </p:cNvSpPr>
          <p:nvPr>
            <p:ph type="title"/>
          </p:nvPr>
        </p:nvSpPr>
        <p:spPr bwMode="auto">
          <a:xfrm>
            <a:off x="514350" y="709613"/>
            <a:ext cx="9258300" cy="531812"/>
          </a:xfrm>
          <a:noFill/>
          <a:ln>
            <a:miter lim="800000"/>
            <a:headEnd/>
            <a:tailEnd/>
          </a:ln>
        </p:spPr>
        <p:txBody>
          <a:bodyPr vert="horz" wrap="square" lIns="91440" tIns="45720" rIns="91440" bIns="45720" numCol="1" anchor="t" anchorCtr="0" compatLnSpc="1">
            <a:prstTxWarp prst="textNoShape">
              <a:avLst/>
            </a:prstTxWarp>
          </a:bodyPr>
          <a:lstStyle/>
          <a:p>
            <a:r>
              <a:rPr lang="en-IN" sz="2800"/>
              <a:t>Role of illumination and reflectance</a:t>
            </a:r>
            <a:endParaRPr lang="en-US" sz="2800"/>
          </a:p>
        </p:txBody>
      </p:sp>
      <p:sp>
        <p:nvSpPr>
          <p:cNvPr id="50181" name="Content Placeholder 4"/>
          <p:cNvSpPr>
            <a:spLocks noGrp="1"/>
          </p:cNvSpPr>
          <p:nvPr>
            <p:ph idx="1"/>
          </p:nvPr>
        </p:nvSpPr>
        <p:spPr bwMode="auto">
          <a:xfrm>
            <a:off x="514350" y="1255713"/>
            <a:ext cx="9258300" cy="4040187"/>
          </a:xfrm>
          <a:noFill/>
          <a:ln>
            <a:miter lim="800000"/>
            <a:headEnd/>
            <a:tailEnd/>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bwMode="auto">
          <a:xfrm>
            <a:off x="514350" y="792163"/>
            <a:ext cx="9258300" cy="463550"/>
          </a:xfrm>
          <a:noFill/>
          <a:ln>
            <a:miter lim="800000"/>
            <a:headEnd/>
            <a:tailEnd/>
          </a:ln>
        </p:spPr>
        <p:txBody>
          <a:bodyPr vert="horz" wrap="square" lIns="91440" tIns="45720" rIns="91440" bIns="45720" numCol="1" anchor="t" anchorCtr="0" compatLnSpc="1">
            <a:prstTxWarp prst="textNoShape">
              <a:avLst/>
            </a:prstTxWarp>
          </a:bodyPr>
          <a:lstStyle/>
          <a:p>
            <a:r>
              <a:rPr lang="en-IN" sz="2800"/>
              <a:t>Basic Global Thresholding</a:t>
            </a:r>
            <a:endParaRPr lang="en-US" sz="2800"/>
          </a:p>
        </p:txBody>
      </p:sp>
      <p:sp>
        <p:nvSpPr>
          <p:cNvPr id="51203" name="Content Placeholder 2"/>
          <p:cNvSpPr>
            <a:spLocks noGrp="1"/>
          </p:cNvSpPr>
          <p:nvPr>
            <p:ph idx="1"/>
          </p:nvPr>
        </p:nvSpPr>
        <p:spPr bwMode="auto">
          <a:xfrm>
            <a:off x="514350" y="1365250"/>
            <a:ext cx="9258300" cy="4760913"/>
          </a:xfrm>
          <a:noFill/>
          <a:ln>
            <a:miter lim="800000"/>
            <a:headEnd/>
            <a:tailEnd/>
          </a:ln>
        </p:spPr>
        <p:txBody>
          <a:bodyPr vert="horz" wrap="square" lIns="91440" tIns="45720" rIns="91440" bIns="45720" numCol="1" anchor="t" anchorCtr="0" compatLnSpc="1">
            <a:prstTxWarp prst="textNoShape">
              <a:avLst/>
            </a:prstTxWarp>
          </a:bodyPr>
          <a:lstStyle/>
          <a:p>
            <a:r>
              <a:rPr lang="en-IN" dirty="0"/>
              <a:t>An algorithm capable of estimating automatically the global threshold value for each image is required.</a:t>
            </a:r>
          </a:p>
          <a:p>
            <a:r>
              <a:rPr lang="en-IN" dirty="0"/>
              <a:t>The following iterative algorithm can be used:</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970786" y="2785940"/>
            <a:ext cx="8568936" cy="3655803"/>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bwMode="auto">
          <a:xfrm>
            <a:off x="514350" y="804863"/>
            <a:ext cx="9258300" cy="396875"/>
          </a:xfrm>
          <a:noFill/>
          <a:ln>
            <a:miter lim="800000"/>
            <a:headEnd/>
            <a:tailEnd/>
          </a:ln>
        </p:spPr>
        <p:txBody>
          <a:bodyPr vert="horz" wrap="square" lIns="91440" tIns="45720" rIns="91440" bIns="45720" numCol="1" anchor="t" anchorCtr="0" compatLnSpc="1">
            <a:prstTxWarp prst="textNoShape">
              <a:avLst/>
            </a:prstTxWarp>
          </a:bodyPr>
          <a:lstStyle/>
          <a:p>
            <a:r>
              <a:rPr lang="en-IN" sz="2800"/>
              <a:t>Basic Global Thresholding</a:t>
            </a:r>
            <a:endParaRPr lang="en-US" sz="2800"/>
          </a:p>
        </p:txBody>
      </p:sp>
      <p:sp>
        <p:nvSpPr>
          <p:cNvPr id="52227" name="Content Placeholder 2"/>
          <p:cNvSpPr>
            <a:spLocks noGrp="1"/>
          </p:cNvSpPr>
          <p:nvPr>
            <p:ph idx="1"/>
          </p:nvPr>
        </p:nvSpPr>
        <p:spPr bwMode="auto">
          <a:xfrm>
            <a:off x="514350" y="1365250"/>
            <a:ext cx="9258300" cy="4760913"/>
          </a:xfrm>
          <a:noFill/>
          <a:ln>
            <a:miter lim="800000"/>
            <a:headEnd/>
            <a:tailEnd/>
          </a:ln>
        </p:spPr>
        <p:txBody>
          <a:bodyPr vert="horz" wrap="square" lIns="91440" tIns="45720" rIns="91440" bIns="45720" numCol="1" anchor="t" anchorCtr="0" compatLnSpc="1">
            <a:prstTxWarp prst="textNoShape">
              <a:avLst/>
            </a:prstTxWarp>
          </a:bodyPr>
          <a:lstStyle/>
          <a:p>
            <a:r>
              <a:rPr lang="en-IN" dirty="0"/>
              <a:t>This simple algorithm works well in situations where there is reasonably  clear valley between the modes of the histogram related to objects  and background.</a:t>
            </a:r>
          </a:p>
          <a:p>
            <a:r>
              <a:rPr lang="en-IN" dirty="0"/>
              <a:t>Parameter ∆T is used to control the number of iterations.</a:t>
            </a:r>
          </a:p>
          <a:p>
            <a:r>
              <a:rPr lang="en-IN" dirty="0"/>
              <a:t>The initial threshold must be </a:t>
            </a:r>
            <a:r>
              <a:rPr lang="en-IN" b="1" dirty="0"/>
              <a:t>chosen greater than the minimum and less than the maximum intensity level</a:t>
            </a:r>
            <a:r>
              <a:rPr lang="en-IN" dirty="0"/>
              <a:t> in the image.</a:t>
            </a:r>
          </a:p>
          <a:p>
            <a:r>
              <a:rPr lang="en-IN" dirty="0"/>
              <a:t>The average intensity of the image is a good initial choice for T.</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srcRect/>
          <a:stretch>
            <a:fillRect/>
          </a:stretch>
        </p:blipFill>
        <p:spPr bwMode="auto">
          <a:xfrm>
            <a:off x="1874838" y="3332163"/>
            <a:ext cx="6316662" cy="2243137"/>
          </a:xfrm>
          <a:prstGeom prst="rect">
            <a:avLst/>
          </a:prstGeom>
          <a:noFill/>
          <a:ln w="9525">
            <a:noFill/>
            <a:miter lim="800000"/>
            <a:headEnd/>
            <a:tailEnd/>
          </a:ln>
        </p:spPr>
      </p:pic>
      <p:pic>
        <p:nvPicPr>
          <p:cNvPr id="53251" name="Picture 3"/>
          <p:cNvPicPr>
            <a:picLocks noChangeAspect="1" noChangeArrowheads="1"/>
          </p:cNvPicPr>
          <p:nvPr/>
        </p:nvPicPr>
        <p:blipFill>
          <a:blip r:embed="rId3" cstate="print"/>
          <a:srcRect/>
          <a:stretch>
            <a:fillRect/>
          </a:stretch>
        </p:blipFill>
        <p:spPr bwMode="auto">
          <a:xfrm>
            <a:off x="1919288" y="5780088"/>
            <a:ext cx="6248400" cy="577850"/>
          </a:xfrm>
          <a:prstGeom prst="rect">
            <a:avLst/>
          </a:prstGeom>
          <a:noFill/>
          <a:ln w="9525">
            <a:noFill/>
            <a:miter lim="800000"/>
            <a:headEnd/>
            <a:tailEnd/>
          </a:ln>
        </p:spPr>
      </p:pic>
      <p:sp>
        <p:nvSpPr>
          <p:cNvPr id="53252" name="Title 3"/>
          <p:cNvSpPr>
            <a:spLocks noGrp="1"/>
          </p:cNvSpPr>
          <p:nvPr>
            <p:ph type="title"/>
          </p:nvPr>
        </p:nvSpPr>
        <p:spPr bwMode="auto">
          <a:xfrm>
            <a:off x="514350" y="709613"/>
            <a:ext cx="9258300" cy="450850"/>
          </a:xfrm>
          <a:noFill/>
          <a:ln>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253" name="Content Placeholder 4"/>
          <p:cNvSpPr>
            <a:spLocks noGrp="1"/>
          </p:cNvSpPr>
          <p:nvPr>
            <p:ph idx="1"/>
          </p:nvPr>
        </p:nvSpPr>
        <p:spPr bwMode="auto">
          <a:xfrm>
            <a:off x="514350" y="1228725"/>
            <a:ext cx="9258300" cy="4897438"/>
          </a:xfrm>
          <a:noFill/>
          <a:ln>
            <a:miter lim="800000"/>
            <a:headEnd/>
            <a:tailEnd/>
          </a:ln>
        </p:spPr>
        <p:txBody>
          <a:bodyPr vert="horz" wrap="square" lIns="91440" tIns="45720" rIns="91440" bIns="45720" numCol="1" anchor="t" anchorCtr="0" compatLnSpc="1">
            <a:prstTxWarp prst="textNoShape">
              <a:avLst/>
            </a:prstTxWarp>
          </a:bodyPr>
          <a:lstStyle/>
          <a:p>
            <a:r>
              <a:rPr lang="en-IN"/>
              <a:t>Application of the preceding algorithm resulted in the threshold T = 125.4 after three iterations, starting with T = m(the average image intensity), and using ∆T  = 0.</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bwMode="auto">
          <a:xfrm>
            <a:off x="514350" y="695325"/>
            <a:ext cx="9258300" cy="722313"/>
          </a:xfrm>
          <a:noFill/>
          <a:ln>
            <a:miter lim="800000"/>
            <a:headEnd/>
            <a:tailEnd/>
          </a:ln>
        </p:spPr>
        <p:txBody>
          <a:bodyPr vert="horz" wrap="square" lIns="91440" tIns="45720" rIns="91440" bIns="45720" numCol="1" anchor="t" anchorCtr="0" compatLnSpc="1">
            <a:prstTxWarp prst="textNoShape">
              <a:avLst/>
            </a:prstTxWarp>
          </a:bodyPr>
          <a:lstStyle/>
          <a:p>
            <a:r>
              <a:rPr lang="en-IN" sz="2400"/>
              <a:t>Optimum Global Thresholding Using Otsu’s Method</a:t>
            </a:r>
            <a:endParaRPr lang="en-US" sz="2400"/>
          </a:p>
        </p:txBody>
      </p:sp>
      <p:sp>
        <p:nvSpPr>
          <p:cNvPr id="54275" name="Content Placeholder 2"/>
          <p:cNvSpPr>
            <a:spLocks noGrp="1"/>
          </p:cNvSpPr>
          <p:nvPr>
            <p:ph idx="1"/>
          </p:nvPr>
        </p:nvSpPr>
        <p:spPr bwMode="auto">
          <a:xfrm>
            <a:off x="514350" y="1270000"/>
            <a:ext cx="9258300" cy="5253038"/>
          </a:xfrm>
          <a:noFill/>
          <a:ln>
            <a:miter lim="800000"/>
            <a:headEnd/>
            <a:tailEnd/>
          </a:ln>
        </p:spPr>
        <p:txBody>
          <a:bodyPr vert="horz" wrap="square" lIns="91440" tIns="45720" rIns="91440" bIns="45720" numCol="1" anchor="t" anchorCtr="0" compatLnSpc="1">
            <a:prstTxWarp prst="textNoShape">
              <a:avLst/>
            </a:prstTxWarp>
          </a:bodyPr>
          <a:lstStyle/>
          <a:p>
            <a:r>
              <a:rPr lang="en-IN" dirty="0" err="1"/>
              <a:t>Thresholding</a:t>
            </a:r>
            <a:r>
              <a:rPr lang="en-IN" dirty="0"/>
              <a:t> may be viewed as a statistical-decision theory problem whose objective is </a:t>
            </a:r>
            <a:r>
              <a:rPr lang="en-IN" b="1" dirty="0"/>
              <a:t>to minimize the average error </a:t>
            </a:r>
            <a:r>
              <a:rPr lang="en-IN" dirty="0"/>
              <a:t>incurred in assigning pixels to two or more groups.</a:t>
            </a:r>
          </a:p>
          <a:p>
            <a:r>
              <a:rPr lang="en-IN" dirty="0"/>
              <a:t>This problem is known to have an elegant closed-form solution known as the </a:t>
            </a:r>
            <a:r>
              <a:rPr lang="en-IN" dirty="0" err="1"/>
              <a:t>Bayes</a:t>
            </a:r>
            <a:r>
              <a:rPr lang="en-IN" dirty="0"/>
              <a:t> decision rule.</a:t>
            </a:r>
          </a:p>
          <a:p>
            <a:r>
              <a:rPr lang="en-IN" dirty="0"/>
              <a:t>The solution is based on only two parameters:</a:t>
            </a:r>
          </a:p>
          <a:p>
            <a:pPr marL="914400" lvl="1" indent="-457200">
              <a:buFont typeface="+mj-lt"/>
              <a:buAutoNum type="arabicPeriod"/>
            </a:pPr>
            <a:r>
              <a:rPr lang="en-IN" dirty="0"/>
              <a:t>The probability density function (PDF) of the intensity levels of each class</a:t>
            </a:r>
          </a:p>
          <a:p>
            <a:pPr marL="914400" lvl="1" indent="-457200">
              <a:buFont typeface="+mj-lt"/>
              <a:buAutoNum type="arabicPeriod"/>
            </a:pPr>
            <a:r>
              <a:rPr lang="en-IN" dirty="0"/>
              <a:t>The probability that each class occurs in a given application.</a:t>
            </a:r>
          </a:p>
          <a:p>
            <a:pPr marL="514350" indent="-457200">
              <a:buFont typeface="+mj-lt"/>
              <a:buAutoNum type="arabicPeriod"/>
            </a:pPr>
            <a:r>
              <a:rPr lang="en-IN" dirty="0"/>
              <a:t>The Otsu’s method is optimum in the sense that it maximizes the </a:t>
            </a:r>
            <a:r>
              <a:rPr lang="en-IN" b="1" i="1" dirty="0"/>
              <a:t>between-class variance.</a:t>
            </a:r>
          </a:p>
          <a:p>
            <a:pPr marL="514350" indent="-457200">
              <a:buFont typeface="+mj-lt"/>
              <a:buAutoNum type="arabicPeriod"/>
            </a:pPr>
            <a:r>
              <a:rPr lang="en-IN" dirty="0"/>
              <a:t>The basic idea is “ </a:t>
            </a:r>
            <a:r>
              <a:rPr lang="en-IN" b="1" dirty="0"/>
              <a:t>a threshold giving a best separation between the classes in terms of their intensity values would be the best( optimum) threshold”</a:t>
            </a:r>
            <a:r>
              <a:rPr lang="en-IN" dirty="0"/>
              <a:t>.</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641444"/>
            <a:ext cx="9258300" cy="518615"/>
          </a:xfrm>
        </p:spPr>
        <p:txBody>
          <a:bodyPr/>
          <a:lstStyle/>
          <a:p>
            <a:r>
              <a:rPr lang="en-IN" dirty="0"/>
              <a:t>Otsu’s method</a:t>
            </a: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368490" y="1189487"/>
            <a:ext cx="9214654" cy="501215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2271997" y="6143625"/>
            <a:ext cx="4105275" cy="714375"/>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1290638" y="0"/>
            <a:ext cx="7894305" cy="6879462"/>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750627" y="1321635"/>
            <a:ext cx="8880279" cy="4988524"/>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0"/>
            <a:ext cx="9258300" cy="791570"/>
          </a:xfrm>
        </p:spPr>
        <p:txBody>
          <a:bodyPr/>
          <a:lstStyle/>
          <a:p>
            <a:endParaRPr lang="en-US" dirty="0"/>
          </a:p>
        </p:txBody>
      </p:sp>
      <p:sp>
        <p:nvSpPr>
          <p:cNvPr id="3" name="Content Placeholder 2"/>
          <p:cNvSpPr>
            <a:spLocks noGrp="1"/>
          </p:cNvSpPr>
          <p:nvPr>
            <p:ph idx="1"/>
          </p:nvPr>
        </p:nvSpPr>
        <p:spPr>
          <a:xfrm>
            <a:off x="156117" y="836340"/>
            <a:ext cx="4694663" cy="5653669"/>
          </a:xfrm>
        </p:spPr>
        <p:txBody>
          <a:bodyPr/>
          <a:lstStyle/>
          <a:p>
            <a:r>
              <a:rPr lang="en-IN" sz="1800" dirty="0" smtClean="0"/>
              <a:t>The predicate used in figure (c) is: </a:t>
            </a:r>
          </a:p>
          <a:p>
            <a:pPr lvl="1">
              <a:buNone/>
            </a:pPr>
            <a:r>
              <a:rPr lang="en-IN" sz="1800" dirty="0" smtClean="0"/>
              <a:t>“If a pixel is on, or inside the boundary, label it white: otherwise label it black”</a:t>
            </a:r>
            <a:endParaRPr lang="en-US" sz="1800" dirty="0" smtClean="0"/>
          </a:p>
          <a:p>
            <a:r>
              <a:rPr lang="en-US" sz="1800" dirty="0" smtClean="0"/>
              <a:t>Edge-based segmentation is not a suitable approach for figure(d)</a:t>
            </a:r>
          </a:p>
          <a:p>
            <a:r>
              <a:rPr lang="en-US" sz="1800" dirty="0" smtClean="0"/>
              <a:t>However, we note that the outer region is constant, so all we need to solve this segmentation problem is a predicate that differentiates between textured and constant regions.</a:t>
            </a:r>
            <a:r>
              <a:rPr lang="en-IN" sz="1800" dirty="0" smtClean="0"/>
              <a:t> </a:t>
            </a:r>
            <a:endParaRPr lang="en-IN" sz="1800" dirty="0"/>
          </a:p>
          <a:p>
            <a:r>
              <a:rPr lang="en-IN" sz="1800" dirty="0"/>
              <a:t>The predicate used in figure (f) is:</a:t>
            </a:r>
          </a:p>
          <a:p>
            <a:pPr>
              <a:buNone/>
            </a:pPr>
            <a:r>
              <a:rPr lang="en-IN" sz="1800" dirty="0"/>
              <a:t>     “Each </a:t>
            </a:r>
            <a:r>
              <a:rPr lang="en-IN" sz="1800" dirty="0" err="1"/>
              <a:t>subregion</a:t>
            </a:r>
            <a:r>
              <a:rPr lang="en-IN" sz="1800" dirty="0"/>
              <a:t> is </a:t>
            </a:r>
            <a:r>
              <a:rPr lang="en-IN" sz="1800" dirty="0" err="1"/>
              <a:t>labeled</a:t>
            </a:r>
            <a:r>
              <a:rPr lang="en-IN" sz="1800" dirty="0"/>
              <a:t> white if the standard deviation of its pixels in the </a:t>
            </a:r>
            <a:r>
              <a:rPr lang="en-IN" sz="1800" dirty="0" err="1"/>
              <a:t>subregion</a:t>
            </a:r>
            <a:r>
              <a:rPr lang="en-IN" sz="1800" dirty="0"/>
              <a:t> is positive  and  </a:t>
            </a:r>
            <a:r>
              <a:rPr lang="en-IN" sz="1800" dirty="0" err="1"/>
              <a:t>labeled</a:t>
            </a:r>
            <a:r>
              <a:rPr lang="en-IN" sz="1800" dirty="0"/>
              <a:t> black otherwise</a:t>
            </a:r>
            <a:r>
              <a:rPr lang="en-IN" sz="1800" dirty="0" smtClean="0"/>
              <a:t>.”</a:t>
            </a:r>
          </a:p>
          <a:p>
            <a:r>
              <a:rPr lang="en-IN" sz="1800" dirty="0" smtClean="0"/>
              <a:t>Figure (f) shows the result of dividing the original image into </a:t>
            </a:r>
            <a:r>
              <a:rPr lang="en-IN" sz="1800" dirty="0" err="1" smtClean="0"/>
              <a:t>subregions</a:t>
            </a:r>
            <a:r>
              <a:rPr lang="en-IN" sz="1800" dirty="0" smtClean="0"/>
              <a:t> of size 4X4</a:t>
            </a:r>
            <a:endParaRPr lang="en-IN" sz="1800" dirty="0"/>
          </a:p>
        </p:txBody>
      </p:sp>
      <p:pic>
        <p:nvPicPr>
          <p:cNvPr id="1026" name="Picture 2"/>
          <p:cNvPicPr>
            <a:picLocks noChangeAspect="1" noChangeArrowheads="1"/>
          </p:cNvPicPr>
          <p:nvPr/>
        </p:nvPicPr>
        <p:blipFill>
          <a:blip r:embed="rId2"/>
          <a:srcRect/>
          <a:stretch>
            <a:fillRect/>
          </a:stretch>
        </p:blipFill>
        <p:spPr bwMode="auto">
          <a:xfrm>
            <a:off x="4712510" y="655019"/>
            <a:ext cx="5150744" cy="348208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9380499" y="4335088"/>
            <a:ext cx="906501" cy="2522912"/>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1709739" y="0"/>
            <a:ext cx="5300662" cy="6815137"/>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624707" y="1493220"/>
            <a:ext cx="9310863" cy="3761168"/>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1476375" y="0"/>
            <a:ext cx="7003528" cy="6858000"/>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5" name="Picture 4">
            <a:extLst>
              <a:ext uri="{FF2B5EF4-FFF2-40B4-BE49-F238E27FC236}">
                <a16:creationId xmlns="" xmlns:a16="http://schemas.microsoft.com/office/drawing/2014/main" id="{464AC39D-77DD-9D7C-51EB-B1574985B23C}"/>
              </a:ext>
            </a:extLst>
          </p:cNvPr>
          <p:cNvPicPr>
            <a:picLocks noChangeAspect="1"/>
          </p:cNvPicPr>
          <p:nvPr/>
        </p:nvPicPr>
        <p:blipFill>
          <a:blip r:embed="rId2"/>
          <a:stretch>
            <a:fillRect/>
          </a:stretch>
        </p:blipFill>
        <p:spPr>
          <a:xfrm>
            <a:off x="428603" y="1242646"/>
            <a:ext cx="9260142" cy="4525963"/>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srcRect/>
          <a:stretch>
            <a:fillRect/>
          </a:stretch>
        </p:blipFill>
        <p:spPr bwMode="auto">
          <a:xfrm>
            <a:off x="314325" y="957263"/>
            <a:ext cx="6669088" cy="5470525"/>
          </a:xfrm>
          <a:prstGeom prst="rect">
            <a:avLst/>
          </a:prstGeom>
          <a:noFill/>
          <a:ln w="9525">
            <a:noFill/>
            <a:miter lim="800000"/>
            <a:headEnd/>
            <a:tailEnd/>
          </a:ln>
        </p:spPr>
      </p:pic>
      <p:pic>
        <p:nvPicPr>
          <p:cNvPr id="55299" name="Picture 3"/>
          <p:cNvPicPr>
            <a:picLocks noChangeAspect="1" noChangeArrowheads="1"/>
          </p:cNvPicPr>
          <p:nvPr/>
        </p:nvPicPr>
        <p:blipFill>
          <a:blip r:embed="rId3" cstate="print"/>
          <a:srcRect/>
          <a:stretch>
            <a:fillRect/>
          </a:stretch>
        </p:blipFill>
        <p:spPr bwMode="auto">
          <a:xfrm>
            <a:off x="7472363" y="1176338"/>
            <a:ext cx="1754187" cy="5006975"/>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cstate="print"/>
          <a:srcRect/>
          <a:stretch>
            <a:fillRect/>
          </a:stretch>
        </p:blipFill>
        <p:spPr bwMode="auto">
          <a:xfrm>
            <a:off x="1104161" y="1446663"/>
            <a:ext cx="8088238" cy="3835021"/>
          </a:xfrm>
          <a:prstGeom prst="rect">
            <a:avLst/>
          </a:prstGeom>
          <a:noFill/>
          <a:ln w="9525">
            <a:noFill/>
            <a:miter lim="800000"/>
            <a:headEnd/>
            <a:tailEnd/>
          </a:ln>
        </p:spPr>
      </p:pic>
      <p:pic>
        <p:nvPicPr>
          <p:cNvPr id="56323" name="Picture 3"/>
          <p:cNvPicPr>
            <a:picLocks noChangeAspect="1" noChangeArrowheads="1"/>
          </p:cNvPicPr>
          <p:nvPr/>
        </p:nvPicPr>
        <p:blipFill>
          <a:blip r:embed="rId3" cstate="print"/>
          <a:srcRect/>
          <a:stretch>
            <a:fillRect/>
          </a:stretch>
        </p:blipFill>
        <p:spPr bwMode="auto">
          <a:xfrm>
            <a:off x="1146412" y="5373159"/>
            <a:ext cx="8447180" cy="1109528"/>
          </a:xfrm>
          <a:prstGeom prst="rect">
            <a:avLst/>
          </a:prstGeom>
          <a:noFill/>
          <a:ln w="9525">
            <a:noFill/>
            <a:miter lim="800000"/>
            <a:headEnd/>
            <a:tailEnd/>
          </a:ln>
        </p:spPr>
      </p:pic>
      <p:sp>
        <p:nvSpPr>
          <p:cNvPr id="4" name="Title 3"/>
          <p:cNvSpPr>
            <a:spLocks noGrp="1"/>
          </p:cNvSpPr>
          <p:nvPr>
            <p:ph type="title"/>
          </p:nvPr>
        </p:nvSpPr>
        <p:spPr>
          <a:xfrm>
            <a:off x="514350" y="655092"/>
            <a:ext cx="9258300" cy="532263"/>
          </a:xfrm>
        </p:spPr>
        <p:txBody>
          <a:bodyPr/>
          <a:lstStyle/>
          <a:p>
            <a:r>
              <a:rPr lang="en-IN" sz="2800" dirty="0"/>
              <a:t>Using Image Smoothing to improve Global </a:t>
            </a:r>
            <a:r>
              <a:rPr lang="en-IN" sz="2800" dirty="0" err="1"/>
              <a:t>Thresholding</a:t>
            </a:r>
            <a:endParaRPr lang="en-US" sz="2800" dirty="0"/>
          </a:p>
        </p:txBody>
      </p:sp>
      <p:sp>
        <p:nvSpPr>
          <p:cNvPr id="5" name="Content Placeholder 4"/>
          <p:cNvSpPr>
            <a:spLocks noGrp="1"/>
          </p:cNvSpPr>
          <p:nvPr>
            <p:ph idx="1"/>
          </p:nvPr>
        </p:nvSpPr>
        <p:spPr/>
        <p:txBody>
          <a:bodyPr/>
          <a:lstStyle/>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cstate="print"/>
          <a:srcRect/>
          <a:stretch>
            <a:fillRect/>
          </a:stretch>
        </p:blipFill>
        <p:spPr bwMode="auto">
          <a:xfrm>
            <a:off x="859809" y="1561930"/>
            <a:ext cx="8147714" cy="3899468"/>
          </a:xfrm>
          <a:prstGeom prst="rect">
            <a:avLst/>
          </a:prstGeom>
          <a:noFill/>
          <a:ln w="9525">
            <a:noFill/>
            <a:miter lim="800000"/>
            <a:headEnd/>
            <a:tailEnd/>
          </a:ln>
        </p:spPr>
      </p:pic>
      <p:pic>
        <p:nvPicPr>
          <p:cNvPr id="57347" name="Picture 3"/>
          <p:cNvPicPr>
            <a:picLocks noChangeAspect="1" noChangeArrowheads="1"/>
          </p:cNvPicPr>
          <p:nvPr/>
        </p:nvPicPr>
        <p:blipFill>
          <a:blip r:embed="rId3" cstate="print"/>
          <a:srcRect/>
          <a:stretch>
            <a:fillRect/>
          </a:stretch>
        </p:blipFill>
        <p:spPr bwMode="auto">
          <a:xfrm>
            <a:off x="615690" y="5398637"/>
            <a:ext cx="8719379" cy="1135576"/>
          </a:xfrm>
          <a:prstGeom prst="rect">
            <a:avLst/>
          </a:prstGeom>
          <a:noFill/>
          <a:ln w="9525">
            <a:noFill/>
            <a:miter lim="800000"/>
            <a:headEnd/>
            <a:tailEnd/>
          </a:ln>
        </p:spPr>
      </p:pic>
      <p:sp>
        <p:nvSpPr>
          <p:cNvPr id="5" name="Content Placeholder 4"/>
          <p:cNvSpPr>
            <a:spLocks noGrp="1"/>
          </p:cNvSpPr>
          <p:nvPr>
            <p:ph idx="1"/>
          </p:nvPr>
        </p:nvSpPr>
        <p:spPr>
          <a:xfrm>
            <a:off x="514350" y="777922"/>
            <a:ext cx="9258300" cy="5348243"/>
          </a:xfrm>
        </p:spPr>
        <p:txBody>
          <a:bodyPr/>
          <a:lstStyle/>
          <a:p>
            <a:r>
              <a:rPr lang="en-IN" dirty="0"/>
              <a:t>Image smoothing before global </a:t>
            </a:r>
            <a:r>
              <a:rPr lang="en-IN" dirty="0" err="1"/>
              <a:t>thresholding</a:t>
            </a:r>
            <a:r>
              <a:rPr lang="en-IN" dirty="0"/>
              <a:t> failed in case of below example. </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cstate="print"/>
          <a:srcRect/>
          <a:stretch>
            <a:fillRect/>
          </a:stretch>
        </p:blipFill>
        <p:spPr bwMode="auto">
          <a:xfrm>
            <a:off x="784975" y="1255594"/>
            <a:ext cx="8727237" cy="4162567"/>
          </a:xfrm>
          <a:prstGeom prst="rect">
            <a:avLst/>
          </a:prstGeom>
          <a:noFill/>
          <a:ln w="9525">
            <a:noFill/>
            <a:miter lim="800000"/>
            <a:headEnd/>
            <a:tailEnd/>
          </a:ln>
        </p:spPr>
      </p:pic>
      <p:pic>
        <p:nvPicPr>
          <p:cNvPr id="58371" name="Picture 3"/>
          <p:cNvPicPr>
            <a:picLocks noChangeAspect="1" noChangeArrowheads="1"/>
          </p:cNvPicPr>
          <p:nvPr/>
        </p:nvPicPr>
        <p:blipFill>
          <a:blip r:embed="rId3" cstate="print"/>
          <a:srcRect/>
          <a:stretch>
            <a:fillRect/>
          </a:stretch>
        </p:blipFill>
        <p:spPr bwMode="auto">
          <a:xfrm>
            <a:off x="1717674" y="5418943"/>
            <a:ext cx="8354373" cy="1254333"/>
          </a:xfrm>
          <a:prstGeom prst="rect">
            <a:avLst/>
          </a:prstGeom>
          <a:noFill/>
          <a:ln w="9525">
            <a:noFill/>
            <a:miter lim="800000"/>
            <a:headEnd/>
            <a:tailEnd/>
          </a:ln>
        </p:spPr>
      </p:pic>
      <p:sp>
        <p:nvSpPr>
          <p:cNvPr id="4" name="Title 3"/>
          <p:cNvSpPr>
            <a:spLocks noGrp="1"/>
          </p:cNvSpPr>
          <p:nvPr>
            <p:ph type="title"/>
          </p:nvPr>
        </p:nvSpPr>
        <p:spPr>
          <a:xfrm>
            <a:off x="514350" y="682388"/>
            <a:ext cx="9258300" cy="627797"/>
          </a:xfrm>
        </p:spPr>
        <p:txBody>
          <a:bodyPr/>
          <a:lstStyle/>
          <a:p>
            <a:r>
              <a:rPr lang="en-IN" sz="2800" dirty="0"/>
              <a:t>Using Edges to Improve Global </a:t>
            </a:r>
            <a:r>
              <a:rPr lang="en-IN" sz="2800" dirty="0" err="1"/>
              <a:t>Thresholding</a:t>
            </a:r>
            <a:endParaRPr lang="en-US" sz="2800" dirty="0"/>
          </a:p>
        </p:txBody>
      </p:sp>
      <p:sp>
        <p:nvSpPr>
          <p:cNvPr id="5" name="Content Placeholder 4"/>
          <p:cNvSpPr>
            <a:spLocks noGrp="1"/>
          </p:cNvSpPr>
          <p:nvPr>
            <p:ph idx="1"/>
          </p:nvPr>
        </p:nvSpPr>
        <p:spPr>
          <a:xfrm>
            <a:off x="514350" y="1600201"/>
            <a:ext cx="9258300" cy="2262115"/>
          </a:xfrm>
        </p:spPr>
        <p:txBody>
          <a:bodyPr/>
          <a:lstStyle/>
          <a:p>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cstate="print"/>
          <a:srcRect/>
          <a:stretch>
            <a:fillRect/>
          </a:stretch>
        </p:blipFill>
        <p:spPr bwMode="auto">
          <a:xfrm>
            <a:off x="2433638" y="1668463"/>
            <a:ext cx="5418137" cy="3667125"/>
          </a:xfrm>
          <a:prstGeom prst="rect">
            <a:avLst/>
          </a:prstGeom>
          <a:noFill/>
          <a:ln w="9525">
            <a:noFill/>
            <a:miter lim="800000"/>
            <a:headEnd/>
            <a:tailEnd/>
          </a:ln>
        </p:spPr>
      </p:pic>
      <p:pic>
        <p:nvPicPr>
          <p:cNvPr id="59395" name="Picture 3"/>
          <p:cNvPicPr>
            <a:picLocks noChangeAspect="1" noChangeArrowheads="1"/>
          </p:cNvPicPr>
          <p:nvPr/>
        </p:nvPicPr>
        <p:blipFill>
          <a:blip r:embed="rId3" cstate="print"/>
          <a:srcRect/>
          <a:stretch>
            <a:fillRect/>
          </a:stretch>
        </p:blipFill>
        <p:spPr bwMode="auto">
          <a:xfrm>
            <a:off x="2413000" y="5403850"/>
            <a:ext cx="5443538" cy="831850"/>
          </a:xfrm>
          <a:prstGeom prst="rect">
            <a:avLst/>
          </a:prstGeom>
          <a:noFill/>
          <a:ln w="9525">
            <a:noFill/>
            <a:miter lim="800000"/>
            <a:headEnd/>
            <a:tailEnd/>
          </a:ln>
        </p:spPr>
      </p:pic>
      <p:sp>
        <p:nvSpPr>
          <p:cNvPr id="4" name="Title 3"/>
          <p:cNvSpPr>
            <a:spLocks noGrp="1"/>
          </p:cNvSpPr>
          <p:nvPr>
            <p:ph type="title"/>
          </p:nvPr>
        </p:nvSpPr>
        <p:spPr>
          <a:xfrm>
            <a:off x="514350" y="764274"/>
            <a:ext cx="9258300" cy="653363"/>
          </a:xfrm>
        </p:spPr>
        <p:txBody>
          <a:bodyPr/>
          <a:lstStyle/>
          <a:p>
            <a:r>
              <a:rPr lang="en-IN" dirty="0"/>
              <a:t>Multiple </a:t>
            </a:r>
            <a:r>
              <a:rPr lang="en-IN" dirty="0" err="1"/>
              <a:t>Thresholding</a:t>
            </a:r>
            <a:endParaRPr lang="en-US" dirty="0"/>
          </a:p>
        </p:txBody>
      </p:sp>
      <p:sp>
        <p:nvSpPr>
          <p:cNvPr id="5" name="Content Placeholder 4"/>
          <p:cNvSpPr>
            <a:spLocks noGrp="1"/>
          </p:cNvSpPr>
          <p:nvPr>
            <p:ph idx="1"/>
          </p:nvPr>
        </p:nvSpPr>
        <p:spPr/>
        <p:txBody>
          <a:bodyPr/>
          <a:lstStyle/>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cstate="print"/>
          <a:srcRect/>
          <a:stretch>
            <a:fillRect/>
          </a:stretch>
        </p:blipFill>
        <p:spPr bwMode="auto">
          <a:xfrm>
            <a:off x="924210" y="785131"/>
            <a:ext cx="5543266" cy="5642965"/>
          </a:xfrm>
          <a:prstGeom prst="rect">
            <a:avLst/>
          </a:prstGeom>
          <a:noFill/>
          <a:ln w="9525">
            <a:noFill/>
            <a:miter lim="800000"/>
            <a:headEnd/>
            <a:tailEnd/>
          </a:ln>
        </p:spPr>
      </p:pic>
      <p:pic>
        <p:nvPicPr>
          <p:cNvPr id="60419" name="Picture 3"/>
          <p:cNvPicPr>
            <a:picLocks noChangeAspect="1" noChangeArrowheads="1"/>
          </p:cNvPicPr>
          <p:nvPr/>
        </p:nvPicPr>
        <p:blipFill>
          <a:blip r:embed="rId3" cstate="print"/>
          <a:srcRect/>
          <a:stretch>
            <a:fillRect/>
          </a:stretch>
        </p:blipFill>
        <p:spPr bwMode="auto">
          <a:xfrm>
            <a:off x="6648450" y="1787525"/>
            <a:ext cx="2645675" cy="3670495"/>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p:cNvSpPr>
            <a:spLocks noGrp="1"/>
          </p:cNvSpPr>
          <p:nvPr>
            <p:ph type="title"/>
          </p:nvPr>
        </p:nvSpPr>
        <p:spPr bwMode="auto">
          <a:xfrm>
            <a:off x="514350" y="731838"/>
            <a:ext cx="9258300" cy="685800"/>
          </a:xfrm>
          <a:noFill/>
          <a:ln>
            <a:miter lim="800000"/>
            <a:headEnd/>
            <a:tailEnd/>
          </a:ln>
        </p:spPr>
        <p:txBody>
          <a:bodyPr vert="horz" wrap="square" lIns="91440" tIns="45720" rIns="91440" bIns="45720" numCol="1" anchor="t" anchorCtr="0" compatLnSpc="1">
            <a:prstTxWarp prst="textNoShape">
              <a:avLst/>
            </a:prstTxWarp>
          </a:bodyPr>
          <a:lstStyle/>
          <a:p>
            <a:r>
              <a:rPr lang="en-IN" sz="3200"/>
              <a:t>Background</a:t>
            </a:r>
            <a:endParaRPr lang="en-US" sz="3200"/>
          </a:p>
        </p:txBody>
      </p:sp>
      <p:sp>
        <p:nvSpPr>
          <p:cNvPr id="7171" name="Content Placeholder 5"/>
          <p:cNvSpPr>
            <a:spLocks noGrp="1"/>
          </p:cNvSpPr>
          <p:nvPr>
            <p:ph idx="1"/>
          </p:nvPr>
        </p:nvSpPr>
        <p:spPr bwMode="auto">
          <a:xfrm>
            <a:off x="514350" y="1600200"/>
            <a:ext cx="9258300" cy="4525963"/>
          </a:xfrm>
          <a:noFill/>
          <a:ln>
            <a:miter lim="800000"/>
            <a:headEnd/>
            <a:tailEnd/>
          </a:ln>
        </p:spPr>
        <p:txBody>
          <a:bodyPr vert="horz" wrap="square" lIns="91440" tIns="45720" rIns="91440" bIns="45720" numCol="1" anchor="t" anchorCtr="0" compatLnSpc="1">
            <a:prstTxWarp prst="textNoShape">
              <a:avLst/>
            </a:prstTxWarp>
          </a:bodyPr>
          <a:lstStyle/>
          <a:p>
            <a:r>
              <a:rPr lang="en-IN"/>
              <a:t>Abrupt local changes in intensity can be detected using derivatives.</a:t>
            </a:r>
          </a:p>
          <a:p>
            <a:r>
              <a:rPr lang="en-IN"/>
              <a:t>The first and second order derivative of a 1-d function  f(x) is given as</a:t>
            </a:r>
          </a:p>
          <a:p>
            <a:endParaRPr lang="en-IN" sz="2000"/>
          </a:p>
          <a:p>
            <a:endParaRPr lang="en-IN" sz="2000"/>
          </a:p>
          <a:p>
            <a:endParaRPr lang="en-IN" sz="2000"/>
          </a:p>
          <a:p>
            <a:endParaRPr lang="en-IN" sz="2000"/>
          </a:p>
          <a:p>
            <a:pPr>
              <a:buFontTx/>
              <a:buNone/>
            </a:pPr>
            <a:endParaRPr lang="en-IN" sz="2000"/>
          </a:p>
        </p:txBody>
      </p:sp>
      <p:pic>
        <p:nvPicPr>
          <p:cNvPr id="7172"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278188" y="3360738"/>
            <a:ext cx="2762250" cy="631825"/>
          </a:xfrm>
          <a:prstGeom prst="rect">
            <a:avLst/>
          </a:prstGeom>
          <a:noFill/>
          <a:ln w="9525">
            <a:noFill/>
            <a:miter lim="800000"/>
            <a:headEnd/>
            <a:tailEnd/>
          </a:ln>
        </p:spPr>
      </p:pic>
      <p:pic>
        <p:nvPicPr>
          <p:cNvPr id="7173"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855913" y="4419600"/>
            <a:ext cx="4021137" cy="581025"/>
          </a:xfrm>
          <a:prstGeom prst="rect">
            <a:avLst/>
          </a:prstGeom>
          <a:noFill/>
          <a:ln w="9525">
            <a:noFill/>
            <a:miter lim="800000"/>
            <a:headEnd/>
            <a:tailEnd/>
          </a:ln>
        </p:spPr>
      </p:pic>
      <p:sp>
        <p:nvSpPr>
          <p:cNvPr id="7174" name="Rectangle 6"/>
          <p:cNvSpPr>
            <a:spLocks noChangeArrowheads="1"/>
          </p:cNvSpPr>
          <p:nvPr/>
        </p:nvSpPr>
        <p:spPr bwMode="auto">
          <a:xfrm>
            <a:off x="0" y="-1588"/>
            <a:ext cx="184150" cy="460376"/>
          </a:xfrm>
          <a:prstGeom prst="rect">
            <a:avLst/>
          </a:prstGeom>
          <a:noFill/>
          <a:ln w="9525">
            <a:noFill/>
            <a:miter lim="800000"/>
            <a:headEnd/>
            <a:tailEnd/>
          </a:ln>
        </p:spPr>
        <p:txBody>
          <a:bodyPr wrap="none" anchor="ctr">
            <a:spAutoFit/>
          </a:bodyPr>
          <a:lstStyle/>
          <a:p>
            <a:endParaRPr lang="en-US"/>
          </a:p>
        </p:txBody>
      </p:sp>
      <p:sp>
        <p:nvSpPr>
          <p:cNvPr id="7175" name="Rectangle 7"/>
          <p:cNvSpPr>
            <a:spLocks noChangeArrowheads="1"/>
          </p:cNvSpPr>
          <p:nvPr/>
        </p:nvSpPr>
        <p:spPr bwMode="auto">
          <a:xfrm>
            <a:off x="0" y="569913"/>
            <a:ext cx="184150" cy="460375"/>
          </a:xfrm>
          <a:prstGeom prst="rect">
            <a:avLst/>
          </a:prstGeom>
          <a:noFill/>
          <a:ln w="9525">
            <a:noFill/>
            <a:miter lim="800000"/>
            <a:headEnd/>
            <a:tailEnd/>
          </a:ln>
        </p:spPr>
        <p:txBody>
          <a:bodyPr wrap="none" anchor="ctr">
            <a:spAutoFit/>
          </a:bodyPr>
          <a:lstStyle/>
          <a:p>
            <a:endParaRPr lang="en-US"/>
          </a:p>
        </p:txBody>
      </p:sp>
      <p:sp>
        <p:nvSpPr>
          <p:cNvPr id="7176" name="Rectangle 8"/>
          <p:cNvSpPr>
            <a:spLocks noChangeArrowheads="1"/>
          </p:cNvSpPr>
          <p:nvPr/>
        </p:nvSpPr>
        <p:spPr bwMode="auto">
          <a:xfrm>
            <a:off x="0" y="931863"/>
            <a:ext cx="184150" cy="460375"/>
          </a:xfrm>
          <a:prstGeom prst="rect">
            <a:avLst/>
          </a:prstGeom>
          <a:noFill/>
          <a:ln w="9525">
            <a:noFill/>
            <a:miter lim="800000"/>
            <a:headEnd/>
            <a:tailEnd/>
          </a:ln>
        </p:spPr>
        <p:txBody>
          <a:bodyPr wrap="none" anchor="ctr">
            <a:spAutoFit/>
          </a:bodyPr>
          <a:lstStyle/>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3"/>
          <p:cNvPicPr>
            <a:picLocks noChangeAspect="1" noChangeArrowheads="1"/>
          </p:cNvPicPr>
          <p:nvPr/>
        </p:nvPicPr>
        <p:blipFill>
          <a:blip r:embed="rId2" cstate="print"/>
          <a:srcRect/>
          <a:stretch>
            <a:fillRect/>
          </a:stretch>
        </p:blipFill>
        <p:spPr bwMode="auto">
          <a:xfrm>
            <a:off x="249989" y="982639"/>
            <a:ext cx="9724643" cy="2752749"/>
          </a:xfrm>
          <a:prstGeom prst="rect">
            <a:avLst/>
          </a:prstGeom>
          <a:noFill/>
          <a:ln w="9525">
            <a:noFill/>
            <a:miter lim="800000"/>
            <a:headEnd/>
            <a:tailEnd/>
          </a:ln>
        </p:spPr>
      </p:pic>
      <p:pic>
        <p:nvPicPr>
          <p:cNvPr id="61443" name="Picture 4"/>
          <p:cNvPicPr>
            <a:picLocks noChangeAspect="1" noChangeArrowheads="1"/>
          </p:cNvPicPr>
          <p:nvPr/>
        </p:nvPicPr>
        <p:blipFill>
          <a:blip r:embed="rId3" cstate="print"/>
          <a:srcRect/>
          <a:stretch>
            <a:fillRect/>
          </a:stretch>
        </p:blipFill>
        <p:spPr bwMode="auto">
          <a:xfrm>
            <a:off x="1833563" y="3760788"/>
            <a:ext cx="6643687" cy="614362"/>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cstate="print"/>
          <a:srcRect/>
          <a:stretch>
            <a:fillRect/>
          </a:stretch>
        </p:blipFill>
        <p:spPr bwMode="auto">
          <a:xfrm>
            <a:off x="2138032" y="2579735"/>
            <a:ext cx="6091237" cy="2881312"/>
          </a:xfrm>
          <a:prstGeom prst="rect">
            <a:avLst/>
          </a:prstGeom>
          <a:noFill/>
          <a:ln w="9525">
            <a:noFill/>
            <a:miter lim="800000"/>
            <a:headEnd/>
            <a:tailEnd/>
          </a:ln>
        </p:spPr>
      </p:pic>
      <p:pic>
        <p:nvPicPr>
          <p:cNvPr id="62467" name="Picture 3"/>
          <p:cNvPicPr>
            <a:picLocks noChangeAspect="1" noChangeArrowheads="1"/>
          </p:cNvPicPr>
          <p:nvPr/>
        </p:nvPicPr>
        <p:blipFill>
          <a:blip r:embed="rId3" cstate="print"/>
          <a:srcRect/>
          <a:stretch>
            <a:fillRect/>
          </a:stretch>
        </p:blipFill>
        <p:spPr bwMode="auto">
          <a:xfrm>
            <a:off x="1541959" y="5607075"/>
            <a:ext cx="7520153" cy="1005601"/>
          </a:xfrm>
          <a:prstGeom prst="rect">
            <a:avLst/>
          </a:prstGeom>
          <a:noFill/>
          <a:ln w="9525">
            <a:noFill/>
            <a:miter lim="800000"/>
            <a:headEnd/>
            <a:tailEnd/>
          </a:ln>
        </p:spPr>
      </p:pic>
      <p:sp>
        <p:nvSpPr>
          <p:cNvPr id="4" name="Title 3"/>
          <p:cNvSpPr>
            <a:spLocks noGrp="1"/>
          </p:cNvSpPr>
          <p:nvPr>
            <p:ph type="title"/>
          </p:nvPr>
        </p:nvSpPr>
        <p:spPr>
          <a:xfrm>
            <a:off x="514350" y="736979"/>
            <a:ext cx="9258300" cy="518616"/>
          </a:xfrm>
        </p:spPr>
        <p:txBody>
          <a:bodyPr/>
          <a:lstStyle/>
          <a:p>
            <a:r>
              <a:rPr lang="en-IN" dirty="0"/>
              <a:t>Variable </a:t>
            </a:r>
            <a:r>
              <a:rPr lang="en-IN" dirty="0" err="1"/>
              <a:t>Threshoding</a:t>
            </a:r>
            <a:endParaRPr lang="en-US" dirty="0"/>
          </a:p>
        </p:txBody>
      </p:sp>
      <p:sp>
        <p:nvSpPr>
          <p:cNvPr id="5" name="Content Placeholder 4"/>
          <p:cNvSpPr>
            <a:spLocks noGrp="1"/>
          </p:cNvSpPr>
          <p:nvPr>
            <p:ph idx="1"/>
          </p:nvPr>
        </p:nvSpPr>
        <p:spPr>
          <a:xfrm>
            <a:off x="514350" y="1446663"/>
            <a:ext cx="9258300" cy="2483893"/>
          </a:xfrm>
        </p:spPr>
        <p:txBody>
          <a:bodyPr/>
          <a:lstStyle/>
          <a:p>
            <a:r>
              <a:rPr lang="en-IN" dirty="0"/>
              <a:t>The approach of variable </a:t>
            </a:r>
            <a:r>
              <a:rPr lang="en-IN" dirty="0" err="1"/>
              <a:t>thresholding</a:t>
            </a:r>
            <a:r>
              <a:rPr lang="en-IN" dirty="0"/>
              <a:t> is to subdivide an image into </a:t>
            </a:r>
            <a:r>
              <a:rPr lang="en-IN" dirty="0" err="1"/>
              <a:t>nonoverlapping</a:t>
            </a:r>
            <a:r>
              <a:rPr lang="en-IN" dirty="0"/>
              <a:t> rectangles and apply global </a:t>
            </a:r>
            <a:r>
              <a:rPr lang="en-IN" dirty="0" err="1"/>
              <a:t>thresholding</a:t>
            </a:r>
            <a:r>
              <a:rPr lang="en-IN" dirty="0"/>
              <a:t> on each rectangle.</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cstate="print"/>
          <a:srcRect/>
          <a:stretch>
            <a:fillRect/>
          </a:stretch>
        </p:blipFill>
        <p:spPr bwMode="auto">
          <a:xfrm>
            <a:off x="574850" y="1132765"/>
            <a:ext cx="6264057" cy="4462818"/>
          </a:xfrm>
          <a:prstGeom prst="rect">
            <a:avLst/>
          </a:prstGeom>
          <a:noFill/>
          <a:ln w="9525">
            <a:noFill/>
            <a:miter lim="800000"/>
            <a:headEnd/>
            <a:tailEnd/>
          </a:ln>
        </p:spPr>
      </p:pic>
      <p:pic>
        <p:nvPicPr>
          <p:cNvPr id="63491" name="Picture 3"/>
          <p:cNvPicPr>
            <a:picLocks noChangeAspect="1" noChangeArrowheads="1"/>
          </p:cNvPicPr>
          <p:nvPr/>
        </p:nvPicPr>
        <p:blipFill>
          <a:blip r:embed="rId3" cstate="print"/>
          <a:srcRect/>
          <a:stretch>
            <a:fillRect/>
          </a:stretch>
        </p:blipFill>
        <p:spPr bwMode="auto">
          <a:xfrm>
            <a:off x="6962775" y="1890712"/>
            <a:ext cx="2835938" cy="1534875"/>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cstate="print"/>
          <a:srcRect/>
          <a:stretch>
            <a:fillRect/>
          </a:stretch>
        </p:blipFill>
        <p:spPr bwMode="auto">
          <a:xfrm>
            <a:off x="3176588" y="1703388"/>
            <a:ext cx="3932237" cy="3989387"/>
          </a:xfrm>
          <a:prstGeom prst="rect">
            <a:avLst/>
          </a:prstGeom>
          <a:noFill/>
          <a:ln w="9525">
            <a:noFill/>
            <a:miter lim="800000"/>
            <a:headEnd/>
            <a:tailEnd/>
          </a:ln>
        </p:spPr>
      </p:pic>
      <p:pic>
        <p:nvPicPr>
          <p:cNvPr id="64515" name="Picture 3"/>
          <p:cNvPicPr>
            <a:picLocks noChangeAspect="1" noChangeArrowheads="1"/>
          </p:cNvPicPr>
          <p:nvPr/>
        </p:nvPicPr>
        <p:blipFill>
          <a:blip r:embed="rId3" cstate="print"/>
          <a:srcRect/>
          <a:stretch>
            <a:fillRect/>
          </a:stretch>
        </p:blipFill>
        <p:spPr bwMode="auto">
          <a:xfrm>
            <a:off x="7243763" y="1716088"/>
            <a:ext cx="1290637" cy="2784475"/>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cstate="print"/>
          <a:srcRect/>
          <a:stretch>
            <a:fillRect/>
          </a:stretch>
        </p:blipFill>
        <p:spPr bwMode="auto">
          <a:xfrm>
            <a:off x="1695450" y="1870075"/>
            <a:ext cx="6896100" cy="1816100"/>
          </a:xfrm>
          <a:prstGeom prst="rect">
            <a:avLst/>
          </a:prstGeom>
          <a:noFill/>
          <a:ln w="9525">
            <a:noFill/>
            <a:miter lim="800000"/>
            <a:headEnd/>
            <a:tailEnd/>
          </a:ln>
        </p:spPr>
      </p:pic>
      <p:pic>
        <p:nvPicPr>
          <p:cNvPr id="65539" name="Picture 3"/>
          <p:cNvPicPr>
            <a:picLocks noChangeAspect="1" noChangeArrowheads="1"/>
          </p:cNvPicPr>
          <p:nvPr/>
        </p:nvPicPr>
        <p:blipFill>
          <a:blip r:embed="rId3" cstate="print"/>
          <a:srcRect/>
          <a:stretch>
            <a:fillRect/>
          </a:stretch>
        </p:blipFill>
        <p:spPr bwMode="auto">
          <a:xfrm>
            <a:off x="1681163" y="3759200"/>
            <a:ext cx="6934200" cy="673100"/>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cstate="print"/>
          <a:srcRect/>
          <a:stretch>
            <a:fillRect/>
          </a:stretch>
        </p:blipFill>
        <p:spPr bwMode="auto">
          <a:xfrm>
            <a:off x="1590675" y="1824038"/>
            <a:ext cx="7094538" cy="1873250"/>
          </a:xfrm>
          <a:prstGeom prst="rect">
            <a:avLst/>
          </a:prstGeom>
          <a:noFill/>
          <a:ln w="9525">
            <a:noFill/>
            <a:miter lim="800000"/>
            <a:headEnd/>
            <a:tailEnd/>
          </a:ln>
        </p:spPr>
      </p:pic>
      <p:pic>
        <p:nvPicPr>
          <p:cNvPr id="66563" name="Picture 3"/>
          <p:cNvPicPr>
            <a:picLocks noChangeAspect="1" noChangeArrowheads="1"/>
          </p:cNvPicPr>
          <p:nvPr/>
        </p:nvPicPr>
        <p:blipFill>
          <a:blip r:embed="rId3" cstate="print"/>
          <a:srcRect/>
          <a:stretch>
            <a:fillRect/>
          </a:stretch>
        </p:blipFill>
        <p:spPr bwMode="auto">
          <a:xfrm>
            <a:off x="1589088" y="3798888"/>
            <a:ext cx="7008812" cy="650875"/>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bwMode="auto">
          <a:xfrm>
            <a:off x="514350" y="777875"/>
            <a:ext cx="9258300" cy="531813"/>
          </a:xfrm>
          <a:noFill/>
          <a:ln>
            <a:miter lim="800000"/>
            <a:headEnd/>
            <a:tailEnd/>
          </a:ln>
        </p:spPr>
        <p:txBody>
          <a:bodyPr vert="horz" wrap="square" lIns="91440" tIns="45720" rIns="91440" bIns="45720" numCol="1" anchor="t" anchorCtr="0" compatLnSpc="1">
            <a:prstTxWarp prst="textNoShape">
              <a:avLst/>
            </a:prstTxWarp>
          </a:bodyPr>
          <a:lstStyle/>
          <a:p>
            <a:r>
              <a:rPr lang="en-IN" sz="2800"/>
              <a:t>Region Based Segmentation</a:t>
            </a:r>
            <a:endParaRPr lang="en-US" sz="2800"/>
          </a:p>
        </p:txBody>
      </p:sp>
      <p:sp>
        <p:nvSpPr>
          <p:cNvPr id="67587" name="Content Placeholder 2"/>
          <p:cNvSpPr>
            <a:spLocks noGrp="1"/>
          </p:cNvSpPr>
          <p:nvPr>
            <p:ph idx="1"/>
          </p:nvPr>
        </p:nvSpPr>
        <p:spPr bwMode="auto">
          <a:xfrm>
            <a:off x="514350" y="1377950"/>
            <a:ext cx="9258300" cy="5159375"/>
          </a:xfrm>
          <a:noFill/>
          <a:ln>
            <a:miter lim="800000"/>
            <a:headEnd/>
            <a:tailEnd/>
          </a:ln>
        </p:spPr>
        <p:txBody>
          <a:bodyPr vert="horz" wrap="square" lIns="91440" tIns="45720" rIns="91440" bIns="45720" numCol="1" anchor="t" anchorCtr="0" compatLnSpc="1">
            <a:prstTxWarp prst="textNoShape">
              <a:avLst/>
            </a:prstTxWarp>
          </a:bodyPr>
          <a:lstStyle/>
          <a:p>
            <a:r>
              <a:rPr lang="en-IN"/>
              <a:t>Region Growing</a:t>
            </a:r>
          </a:p>
          <a:p>
            <a:pPr lvl="1"/>
            <a:r>
              <a:rPr lang="en-IN"/>
              <a:t>Is a procedure that groups pixels or subregions into larger regions based on predefined criteria for growth.</a:t>
            </a:r>
          </a:p>
          <a:p>
            <a:r>
              <a:rPr lang="en-IN"/>
              <a:t>Region Splitting and Merging</a:t>
            </a:r>
          </a:p>
          <a:p>
            <a:pPr lvl="1"/>
            <a:r>
              <a:rPr lang="en-IN"/>
              <a:t>Is a procedure that subdivides an image initially in to a set of arbitrary disjoint regions and then merge and/or split the regions in an attempt to satisfy the conditions of segmentation.</a:t>
            </a:r>
          </a:p>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750626"/>
            <a:ext cx="9258300" cy="464025"/>
          </a:xfrm>
        </p:spPr>
        <p:txBody>
          <a:bodyPr/>
          <a:lstStyle/>
          <a:p>
            <a:r>
              <a:rPr lang="en-IN" dirty="0"/>
              <a:t>Region Growing</a:t>
            </a:r>
            <a:endParaRPr lang="en-US" dirty="0"/>
          </a:p>
        </p:txBody>
      </p:sp>
      <p:sp>
        <p:nvSpPr>
          <p:cNvPr id="3" name="Content Placeholder 2"/>
          <p:cNvSpPr>
            <a:spLocks noGrp="1"/>
          </p:cNvSpPr>
          <p:nvPr>
            <p:ph idx="1"/>
          </p:nvPr>
        </p:nvSpPr>
        <p:spPr>
          <a:xfrm>
            <a:off x="514350" y="1337481"/>
            <a:ext cx="9258300" cy="5145206"/>
          </a:xfrm>
        </p:spPr>
        <p:txBody>
          <a:bodyPr/>
          <a:lstStyle/>
          <a:p>
            <a:r>
              <a:rPr lang="en-IN" dirty="0"/>
              <a:t>The basic approach is to start with a set of seed points.</a:t>
            </a:r>
          </a:p>
          <a:p>
            <a:r>
              <a:rPr lang="en-IN" dirty="0"/>
              <a:t>From these grow regions by appending to each seed those </a:t>
            </a:r>
            <a:r>
              <a:rPr lang="en-IN" dirty="0" err="1"/>
              <a:t>neighboring</a:t>
            </a:r>
            <a:r>
              <a:rPr lang="en-IN" dirty="0"/>
              <a:t> pixels that have predefined values similar to the seed.</a:t>
            </a:r>
          </a:p>
          <a:p>
            <a:r>
              <a:rPr lang="en-IN" dirty="0"/>
              <a:t>Similarity criteria like gray level, texture, or color.</a:t>
            </a:r>
          </a:p>
          <a:p>
            <a:r>
              <a:rPr lang="en-IN" dirty="0" err="1"/>
              <a:t>Selction</a:t>
            </a:r>
            <a:r>
              <a:rPr lang="en-IN" dirty="0"/>
              <a:t> of one or more seed points is based on the prior information available with nature of the problem.</a:t>
            </a:r>
          </a:p>
          <a:p>
            <a:r>
              <a:rPr lang="en-IN" dirty="0"/>
              <a:t>If prior information is not available, the procedure is to compute at every pixel the same set of properties</a:t>
            </a:r>
          </a:p>
          <a:p>
            <a:r>
              <a:rPr lang="en-IN" dirty="0"/>
              <a:t>Those pixels which have the same properties are grouped in to clusters or seed regions.</a:t>
            </a:r>
          </a:p>
          <a:p>
            <a:r>
              <a:rPr lang="en-IN" dirty="0"/>
              <a:t>The pixels whose properties place them near the </a:t>
            </a:r>
            <a:r>
              <a:rPr lang="en-IN" dirty="0" err="1"/>
              <a:t>centroid</a:t>
            </a:r>
            <a:r>
              <a:rPr lang="en-IN" dirty="0"/>
              <a:t> of these clusters can be used as seeds.</a:t>
            </a:r>
          </a:p>
          <a:p>
            <a:endParaRPr lang="en-IN" dirty="0"/>
          </a:p>
          <a:p>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bwMode="auto">
          <a:xfrm>
            <a:off x="514350" y="695325"/>
            <a:ext cx="9258300" cy="506413"/>
          </a:xfrm>
          <a:noFill/>
          <a:ln>
            <a:miter lim="800000"/>
            <a:headEnd/>
            <a:tailEnd/>
          </a:ln>
        </p:spPr>
        <p:txBody>
          <a:bodyPr vert="horz" wrap="square" lIns="91440" tIns="45720" rIns="91440" bIns="45720" numCol="1" anchor="t" anchorCtr="0" compatLnSpc="1">
            <a:prstTxWarp prst="textNoShape">
              <a:avLst/>
            </a:prstTxWarp>
          </a:bodyPr>
          <a:lstStyle/>
          <a:p>
            <a:r>
              <a:rPr lang="en-IN" sz="2800"/>
              <a:t>Region Growing</a:t>
            </a:r>
            <a:endParaRPr lang="en-US" sz="2800"/>
          </a:p>
        </p:txBody>
      </p:sp>
      <p:sp>
        <p:nvSpPr>
          <p:cNvPr id="68611" name="Content Placeholder 2"/>
          <p:cNvSpPr>
            <a:spLocks noGrp="1"/>
          </p:cNvSpPr>
          <p:nvPr>
            <p:ph idx="1"/>
          </p:nvPr>
        </p:nvSpPr>
        <p:spPr bwMode="auto">
          <a:xfrm>
            <a:off x="514350" y="1146175"/>
            <a:ext cx="9258300" cy="5418138"/>
          </a:xfrm>
          <a:noFill/>
          <a:ln>
            <a:miter lim="800000"/>
            <a:headEnd/>
            <a:tailEnd/>
          </a:ln>
        </p:spPr>
        <p:txBody>
          <a:bodyPr vert="horz" wrap="square" lIns="91440" tIns="45720" rIns="91440" bIns="45720" numCol="1" anchor="t" anchorCtr="0" compatLnSpc="1">
            <a:prstTxWarp prst="textNoShape">
              <a:avLst/>
            </a:prstTxWarp>
          </a:bodyPr>
          <a:lstStyle/>
          <a:p>
            <a:r>
              <a:rPr lang="en-IN" dirty="0"/>
              <a:t>Let f(</a:t>
            </a:r>
            <a:r>
              <a:rPr lang="en-IN" dirty="0" err="1"/>
              <a:t>x,y</a:t>
            </a:r>
            <a:r>
              <a:rPr lang="en-IN" dirty="0"/>
              <a:t>) denote an input image array, S(</a:t>
            </a:r>
            <a:r>
              <a:rPr lang="en-IN" dirty="0" err="1"/>
              <a:t>x,y</a:t>
            </a:r>
            <a:r>
              <a:rPr lang="en-IN" dirty="0"/>
              <a:t>) denote a seed array containing 1s at the locations of seed points and 0s elsewhere.</a:t>
            </a:r>
          </a:p>
          <a:p>
            <a:r>
              <a:rPr lang="en-IN" dirty="0"/>
              <a:t>Let Q denote a predicate to be applied at each location (</a:t>
            </a:r>
            <a:r>
              <a:rPr lang="en-IN" dirty="0" err="1"/>
              <a:t>x,y</a:t>
            </a:r>
            <a:r>
              <a:rPr lang="en-IN" dirty="0"/>
              <a:t>). </a:t>
            </a:r>
          </a:p>
          <a:p>
            <a:r>
              <a:rPr lang="en-IN" dirty="0"/>
              <a:t>Arrays f and S are assumed to be of same size.</a:t>
            </a:r>
          </a:p>
          <a:p>
            <a:r>
              <a:rPr lang="en-IN" dirty="0"/>
              <a:t>A basic region-growing algorithm based on 8-connectivity may be stated as follows.</a:t>
            </a:r>
          </a:p>
          <a:p>
            <a:endParaRPr lang="en-US" dirty="0"/>
          </a:p>
        </p:txBody>
      </p:sp>
      <p:pic>
        <p:nvPicPr>
          <p:cNvPr id="68612" name="Picture 2"/>
          <p:cNvPicPr>
            <a:picLocks noChangeAspect="1" noChangeArrowheads="1"/>
          </p:cNvPicPr>
          <p:nvPr/>
        </p:nvPicPr>
        <p:blipFill>
          <a:blip r:embed="rId2" cstate="print"/>
          <a:srcRect/>
          <a:stretch>
            <a:fillRect/>
          </a:stretch>
        </p:blipFill>
        <p:spPr bwMode="auto">
          <a:xfrm>
            <a:off x="1228725" y="3627438"/>
            <a:ext cx="8267700" cy="2973387"/>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4350" y="641445"/>
            <a:ext cx="9258300" cy="477672"/>
          </a:xfrm>
        </p:spPr>
        <p:txBody>
          <a:bodyPr/>
          <a:lstStyle/>
          <a:p>
            <a:r>
              <a:rPr lang="en-IN" sz="2800" dirty="0"/>
              <a:t>Example</a:t>
            </a:r>
            <a:endParaRPr lang="en-US" sz="2800" dirty="0"/>
          </a:p>
        </p:txBody>
      </p:sp>
      <p:sp>
        <p:nvSpPr>
          <p:cNvPr id="3" name="Content Placeholder 2"/>
          <p:cNvSpPr>
            <a:spLocks noGrp="1"/>
          </p:cNvSpPr>
          <p:nvPr>
            <p:ph sz="half" idx="1"/>
          </p:nvPr>
        </p:nvSpPr>
        <p:spPr>
          <a:xfrm>
            <a:off x="0" y="1173707"/>
            <a:ext cx="5057775" cy="5684293"/>
          </a:xfrm>
        </p:spPr>
        <p:txBody>
          <a:bodyPr/>
          <a:lstStyle/>
          <a:p>
            <a:r>
              <a:rPr lang="en-IN" sz="2000" dirty="0"/>
              <a:t>The 99.9 percentile of intensity values in the image is 254. </a:t>
            </a:r>
          </a:p>
          <a:p>
            <a:r>
              <a:rPr lang="en-IN" sz="2000" dirty="0"/>
              <a:t>So all the pixels having 254 intensity level are selected as seed points and the seed array is formed containing 1s at the locations of seed points and 0s elsewhere.</a:t>
            </a:r>
          </a:p>
          <a:p>
            <a:r>
              <a:rPr lang="en-IN" sz="2000" dirty="0"/>
              <a:t>Find all connected components in the seed array and erode each connected component in to single seed point.</a:t>
            </a:r>
          </a:p>
          <a:p>
            <a:r>
              <a:rPr lang="en-IN" sz="2000" dirty="0"/>
              <a:t>Next we have to specify the predicate Q.</a:t>
            </a:r>
          </a:p>
          <a:p>
            <a:endParaRPr lang="en-IN" dirty="0"/>
          </a:p>
          <a:p>
            <a:endParaRPr lang="en-IN" dirty="0"/>
          </a:p>
          <a:p>
            <a:endParaRPr lang="en-US" dirty="0"/>
          </a:p>
        </p:txBody>
      </p:sp>
      <p:sp>
        <p:nvSpPr>
          <p:cNvPr id="7" name="Content Placeholder 6"/>
          <p:cNvSpPr>
            <a:spLocks noGrp="1"/>
          </p:cNvSpPr>
          <p:nvPr>
            <p:ph sz="half" idx="2"/>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0" y="4933240"/>
            <a:ext cx="4692767" cy="867059"/>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5011036" y="1598817"/>
            <a:ext cx="5242754" cy="3969469"/>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a:stretch>
            <a:fillRect/>
          </a:stretch>
        </p:blipFill>
        <p:spPr bwMode="auto">
          <a:xfrm>
            <a:off x="4833317" y="5773002"/>
            <a:ext cx="5453683" cy="1084997"/>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5"/>
          <p:cNvSpPr>
            <a:spLocks noGrp="1"/>
          </p:cNvSpPr>
          <p:nvPr>
            <p:ph type="title"/>
          </p:nvPr>
        </p:nvSpPr>
        <p:spPr bwMode="auto">
          <a:xfrm>
            <a:off x="514350" y="703263"/>
            <a:ext cx="9258300" cy="492125"/>
          </a:xfrm>
          <a:noFill/>
          <a:ln>
            <a:miter lim="800000"/>
            <a:headEnd/>
            <a:tailEnd/>
          </a:ln>
        </p:spPr>
        <p:txBody>
          <a:bodyPr vert="horz" wrap="square" lIns="91440" tIns="45720" rIns="91440" bIns="45720" numCol="1" anchor="t" anchorCtr="0" compatLnSpc="1">
            <a:prstTxWarp prst="textNoShape">
              <a:avLst/>
            </a:prstTxWarp>
          </a:bodyPr>
          <a:lstStyle/>
          <a:p>
            <a:r>
              <a:rPr lang="en-IN" sz="2800"/>
              <a:t>Background</a:t>
            </a:r>
            <a:endParaRPr lang="en-US" sz="2800"/>
          </a:p>
        </p:txBody>
      </p:sp>
      <p:sp>
        <p:nvSpPr>
          <p:cNvPr id="8195" name="Content Placeholder 6"/>
          <p:cNvSpPr>
            <a:spLocks noGrp="1"/>
          </p:cNvSpPr>
          <p:nvPr>
            <p:ph sz="half" idx="1"/>
          </p:nvPr>
        </p:nvSpPr>
        <p:spPr bwMode="auto">
          <a:xfrm>
            <a:off x="1" y="1304693"/>
            <a:ext cx="4192858" cy="5165957"/>
          </a:xfrm>
          <a:noFill/>
          <a:ln>
            <a:miter lim="800000"/>
            <a:headEnd/>
            <a:tailEnd/>
          </a:ln>
        </p:spPr>
        <p:txBody>
          <a:bodyPr vert="horz" wrap="square" lIns="91440" tIns="45720" rIns="91440" bIns="45720" numCol="1" anchor="t" anchorCtr="0" compatLnSpc="1">
            <a:prstTxWarp prst="textNoShape">
              <a:avLst/>
            </a:prstTxWarp>
          </a:bodyPr>
          <a:lstStyle/>
          <a:p>
            <a:r>
              <a:rPr lang="en-IN" sz="2000" dirty="0"/>
              <a:t>The first derivative </a:t>
            </a:r>
          </a:p>
          <a:p>
            <a:pPr lvl="1"/>
            <a:r>
              <a:rPr lang="en-IN" sz="2000" dirty="0"/>
              <a:t>Must be zero in areas of constant intensity</a:t>
            </a:r>
          </a:p>
          <a:p>
            <a:pPr lvl="1"/>
            <a:r>
              <a:rPr lang="en-IN" sz="2000" dirty="0"/>
              <a:t>Must be nonzero at the onset of an intensity step or ramp</a:t>
            </a:r>
          </a:p>
          <a:p>
            <a:pPr lvl="1"/>
            <a:r>
              <a:rPr lang="en-IN" sz="2000" dirty="0"/>
              <a:t>Must be nonzero along an intensity ramp.</a:t>
            </a:r>
          </a:p>
          <a:p>
            <a:r>
              <a:rPr lang="en-IN" sz="2000" dirty="0"/>
              <a:t>The second derivative</a:t>
            </a:r>
          </a:p>
          <a:p>
            <a:pPr lvl="1"/>
            <a:r>
              <a:rPr lang="en-IN" sz="2000" dirty="0"/>
              <a:t>Must be zero in areas of constant intensity</a:t>
            </a:r>
          </a:p>
          <a:p>
            <a:pPr lvl="1"/>
            <a:r>
              <a:rPr lang="en-IN" sz="2000" dirty="0"/>
              <a:t>Must be non zero at the onset and end  of an intensity step or ramp</a:t>
            </a:r>
          </a:p>
          <a:p>
            <a:pPr lvl="1"/>
            <a:r>
              <a:rPr lang="en-IN" sz="2000" dirty="0"/>
              <a:t>Must be zero along an intensity ramp.</a:t>
            </a:r>
          </a:p>
          <a:p>
            <a:endParaRPr lang="en-US" sz="2000" dirty="0"/>
          </a:p>
          <a:p>
            <a:endParaRPr lang="en-US" dirty="0"/>
          </a:p>
        </p:txBody>
      </p:sp>
      <p:sp>
        <p:nvSpPr>
          <p:cNvPr id="8196" name="Content Placeholder 7"/>
          <p:cNvSpPr>
            <a:spLocks noGrp="1"/>
          </p:cNvSpPr>
          <p:nvPr>
            <p:ph sz="half" idx="2"/>
          </p:nvPr>
        </p:nvSpPr>
        <p:spPr bwMode="auto">
          <a:xfrm>
            <a:off x="5229225" y="1600200"/>
            <a:ext cx="4543425" cy="4525963"/>
          </a:xfrm>
          <a:noFill/>
          <a:ln>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 xmlns:a16="http://schemas.microsoft.com/office/drawing/2014/main" id="{88ABB3B0-6E68-5D5C-28FA-EB0014C841D4}"/>
              </a:ext>
            </a:extLst>
          </p:cNvPr>
          <p:cNvPicPr>
            <a:picLocks noChangeAspect="1"/>
          </p:cNvPicPr>
          <p:nvPr/>
        </p:nvPicPr>
        <p:blipFill>
          <a:blip r:embed="rId2"/>
          <a:stretch>
            <a:fillRect/>
          </a:stretch>
        </p:blipFill>
        <p:spPr>
          <a:xfrm>
            <a:off x="4081346" y="1600200"/>
            <a:ext cx="6205655" cy="4709206"/>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IN" dirty="0"/>
              <a:t>The problems having multimodal histograms generally are best solved using region based approaches.</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cstate="print"/>
          <a:srcRect/>
          <a:stretch>
            <a:fillRect/>
          </a:stretch>
        </p:blipFill>
        <p:spPr bwMode="auto">
          <a:xfrm>
            <a:off x="5286501" y="1108668"/>
            <a:ext cx="5000499" cy="1771010"/>
          </a:xfrm>
          <a:prstGeom prst="rect">
            <a:avLst/>
          </a:prstGeom>
          <a:noFill/>
          <a:ln w="9525">
            <a:noFill/>
            <a:miter lim="800000"/>
            <a:headEnd/>
            <a:tailEnd/>
          </a:ln>
        </p:spPr>
      </p:pic>
      <p:pic>
        <p:nvPicPr>
          <p:cNvPr id="70659" name="Picture 3"/>
          <p:cNvPicPr>
            <a:picLocks noChangeAspect="1" noChangeArrowheads="1"/>
          </p:cNvPicPr>
          <p:nvPr/>
        </p:nvPicPr>
        <p:blipFill>
          <a:blip r:embed="rId3" cstate="print"/>
          <a:srcRect/>
          <a:stretch>
            <a:fillRect/>
          </a:stretch>
        </p:blipFill>
        <p:spPr bwMode="auto">
          <a:xfrm>
            <a:off x="6838381" y="2691523"/>
            <a:ext cx="1714779" cy="2180727"/>
          </a:xfrm>
          <a:prstGeom prst="rect">
            <a:avLst/>
          </a:prstGeom>
          <a:noFill/>
          <a:ln w="9525">
            <a:noFill/>
            <a:miter lim="800000"/>
            <a:headEnd/>
            <a:tailEnd/>
          </a:ln>
        </p:spPr>
      </p:pic>
      <p:sp>
        <p:nvSpPr>
          <p:cNvPr id="4" name="Title 3"/>
          <p:cNvSpPr>
            <a:spLocks noGrp="1"/>
          </p:cNvSpPr>
          <p:nvPr>
            <p:ph type="title"/>
          </p:nvPr>
        </p:nvSpPr>
        <p:spPr>
          <a:xfrm>
            <a:off x="514350" y="723331"/>
            <a:ext cx="9258300" cy="545912"/>
          </a:xfrm>
        </p:spPr>
        <p:txBody>
          <a:bodyPr/>
          <a:lstStyle/>
          <a:p>
            <a:r>
              <a:rPr lang="en-IN" sz="2800" dirty="0"/>
              <a:t>Region Splitting and Merging</a:t>
            </a:r>
            <a:endParaRPr lang="en-US" sz="2800" dirty="0"/>
          </a:p>
        </p:txBody>
      </p:sp>
      <p:sp>
        <p:nvSpPr>
          <p:cNvPr id="5" name="Content Placeholder 4"/>
          <p:cNvSpPr>
            <a:spLocks noGrp="1"/>
          </p:cNvSpPr>
          <p:nvPr>
            <p:ph sz="half" idx="1"/>
          </p:nvPr>
        </p:nvSpPr>
        <p:spPr>
          <a:xfrm>
            <a:off x="514350" y="1310185"/>
            <a:ext cx="4543425" cy="5158854"/>
          </a:xfrm>
        </p:spPr>
        <p:txBody>
          <a:bodyPr/>
          <a:lstStyle/>
          <a:p>
            <a:r>
              <a:rPr lang="en-IN" sz="2400" dirty="0"/>
              <a:t>Subdivide an image initially into a set of arbitrary, disjoint regions and then merge and/or split the regions in an attempt to satisfy the conditions of segmentation.</a:t>
            </a:r>
          </a:p>
          <a:p>
            <a:r>
              <a:rPr lang="en-IN" sz="2400" dirty="0"/>
              <a:t>The following procedure summarizes the method</a:t>
            </a:r>
            <a:endParaRPr lang="en-US" sz="2400" dirty="0"/>
          </a:p>
        </p:txBody>
      </p:sp>
      <p:sp>
        <p:nvSpPr>
          <p:cNvPr id="6" name="Content Placeholder 5"/>
          <p:cNvSpPr>
            <a:spLocks noGrp="1"/>
          </p:cNvSpPr>
          <p:nvPr>
            <p:ph sz="half" idx="2"/>
          </p:nvPr>
        </p:nvSpPr>
        <p:spPr>
          <a:xfrm>
            <a:off x="7110484" y="1255595"/>
            <a:ext cx="2662166" cy="2893324"/>
          </a:xfrm>
        </p:spPr>
        <p:txBody>
          <a:bodyPr/>
          <a:lstStyle/>
          <a:p>
            <a:endParaRPr lang="en-US" dirty="0"/>
          </a:p>
        </p:txBody>
      </p:sp>
      <p:pic>
        <p:nvPicPr>
          <p:cNvPr id="1026" name="Picture 2"/>
          <p:cNvPicPr>
            <a:picLocks noChangeAspect="1" noChangeArrowheads="1"/>
          </p:cNvPicPr>
          <p:nvPr/>
        </p:nvPicPr>
        <p:blipFill>
          <a:blip r:embed="rId4" cstate="print"/>
          <a:srcRect/>
          <a:stretch>
            <a:fillRect/>
          </a:stretch>
        </p:blipFill>
        <p:spPr bwMode="auto">
          <a:xfrm>
            <a:off x="-1" y="4705493"/>
            <a:ext cx="8270543" cy="1446267"/>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cstate="print"/>
          <a:srcRect/>
          <a:stretch>
            <a:fillRect/>
          </a:stretch>
        </p:blipFill>
        <p:spPr bwMode="auto">
          <a:xfrm>
            <a:off x="1487606" y="905490"/>
            <a:ext cx="5476236" cy="4865293"/>
          </a:xfrm>
          <a:prstGeom prst="rect">
            <a:avLst/>
          </a:prstGeom>
          <a:noFill/>
          <a:ln w="9525">
            <a:noFill/>
            <a:miter lim="800000"/>
            <a:headEnd/>
            <a:tailEnd/>
          </a:ln>
        </p:spPr>
      </p:pic>
      <p:pic>
        <p:nvPicPr>
          <p:cNvPr id="71683" name="Picture 3"/>
          <p:cNvPicPr>
            <a:picLocks noChangeAspect="1" noChangeArrowheads="1"/>
          </p:cNvPicPr>
          <p:nvPr/>
        </p:nvPicPr>
        <p:blipFill>
          <a:blip r:embed="rId3" cstate="print"/>
          <a:srcRect/>
          <a:stretch>
            <a:fillRect/>
          </a:stretch>
        </p:blipFill>
        <p:spPr bwMode="auto">
          <a:xfrm>
            <a:off x="7426325" y="1792288"/>
            <a:ext cx="1216025" cy="2979737"/>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611188" y="4679795"/>
            <a:ext cx="8804759" cy="1297259"/>
          </a:xfrm>
          <a:prstGeom prst="rect">
            <a:avLst/>
          </a:prstGeom>
          <a:noFill/>
          <a:ln w="9525">
            <a:noFill/>
            <a:miter lim="800000"/>
            <a:headEnd/>
            <a:tailEnd/>
          </a:ln>
          <a:effectLst/>
        </p:spPr>
      </p:pic>
      <p:sp>
        <p:nvSpPr>
          <p:cNvPr id="4" name="Title 3"/>
          <p:cNvSpPr>
            <a:spLocks noGrp="1"/>
          </p:cNvSpPr>
          <p:nvPr>
            <p:ph type="title"/>
          </p:nvPr>
        </p:nvSpPr>
        <p:spPr/>
        <p:txBody>
          <a:bodyPr/>
          <a:lstStyle/>
          <a:p>
            <a:endParaRPr lang="en-US" dirty="0"/>
          </a:p>
        </p:txBody>
      </p:sp>
      <p:sp>
        <p:nvSpPr>
          <p:cNvPr id="5" name="Content Placeholder 4"/>
          <p:cNvSpPr>
            <a:spLocks noGrp="1"/>
          </p:cNvSpPr>
          <p:nvPr>
            <p:ph idx="1"/>
          </p:nvPr>
        </p:nvSpPr>
        <p:spPr>
          <a:xfrm>
            <a:off x="514350" y="1427356"/>
            <a:ext cx="9258300" cy="4698808"/>
          </a:xfrm>
        </p:spPr>
        <p:txBody>
          <a:bodyPr/>
          <a:lstStyle/>
          <a:p>
            <a:pPr lvl="0"/>
            <a:r>
              <a:rPr lang="en-US" dirty="0" smtClean="0">
                <a:solidFill>
                  <a:srgbClr val="333333"/>
                </a:solidFill>
                <a:latin typeface="Helvetica Neue"/>
                <a:cs typeface="Arial" pitchFamily="34" charset="0"/>
              </a:rPr>
              <a:t>Consider the image patch given below. For a threshold &lt;3, compute the Region Growing output for the seed point (1,2). Note that the indexing starts at (0,0)</a:t>
            </a:r>
            <a:r>
              <a:rPr lang="en-US" sz="2000" dirty="0" smtClean="0">
                <a:latin typeface="Arial" pitchFamily="34" charset="0"/>
                <a:cs typeface="Arial" pitchFamily="34" charset="0"/>
              </a:rPr>
              <a:t> </a:t>
            </a:r>
            <a:endParaRPr lang="en-US" sz="5400" dirty="0" smtClean="0">
              <a:latin typeface="Arial" pitchFamily="34" charset="0"/>
              <a:cs typeface="Arial" pitchFamily="34" charset="0"/>
            </a:endParaRPr>
          </a:p>
          <a:p>
            <a:endParaRPr lang="en-US" dirty="0"/>
          </a:p>
        </p:txBody>
      </p:sp>
      <p:pic>
        <p:nvPicPr>
          <p:cNvPr id="1028" name="Picture 4"/>
          <p:cNvPicPr>
            <a:picLocks noChangeAspect="1" noChangeArrowheads="1"/>
          </p:cNvPicPr>
          <p:nvPr/>
        </p:nvPicPr>
        <p:blipFill>
          <a:blip r:embed="rId3"/>
          <a:srcRect/>
          <a:stretch>
            <a:fillRect/>
          </a:stretch>
        </p:blipFill>
        <p:spPr bwMode="auto">
          <a:xfrm>
            <a:off x="3198580" y="2920690"/>
            <a:ext cx="1933575" cy="175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bwMode="auto">
          <a:xfrm>
            <a:off x="514350" y="717550"/>
            <a:ext cx="9258300" cy="576263"/>
          </a:xfrm>
          <a:noFill/>
          <a:ln>
            <a:miter lim="800000"/>
            <a:headEnd/>
            <a:tailEnd/>
          </a:ln>
        </p:spPr>
        <p:txBody>
          <a:bodyPr vert="horz" wrap="square" lIns="91440" tIns="45720" rIns="91440" bIns="45720" numCol="1" anchor="t" anchorCtr="0" compatLnSpc="1">
            <a:prstTxWarp prst="textNoShape">
              <a:avLst/>
            </a:prstTxWarp>
          </a:bodyPr>
          <a:lstStyle/>
          <a:p>
            <a:r>
              <a:rPr lang="en-IN"/>
              <a:t>Background</a:t>
            </a:r>
            <a:endParaRPr lang="en-US"/>
          </a:p>
        </p:txBody>
      </p:sp>
      <p:sp>
        <p:nvSpPr>
          <p:cNvPr id="9219" name="Content Placeholder 2"/>
          <p:cNvSpPr>
            <a:spLocks noGrp="1"/>
          </p:cNvSpPr>
          <p:nvPr>
            <p:ph idx="1"/>
          </p:nvPr>
        </p:nvSpPr>
        <p:spPr bwMode="auto">
          <a:xfrm>
            <a:off x="514350" y="1600200"/>
            <a:ext cx="9258300" cy="4525963"/>
          </a:xfrm>
          <a:noFill/>
          <a:ln>
            <a:miter lim="800000"/>
            <a:headEnd/>
            <a:tailEnd/>
          </a:ln>
        </p:spPr>
        <p:txBody>
          <a:bodyPr vert="horz" wrap="square" lIns="91440" tIns="45720" rIns="91440" bIns="45720" numCol="1" anchor="t" anchorCtr="0" compatLnSpc="1">
            <a:prstTxWarp prst="textNoShape">
              <a:avLst/>
            </a:prstTxWarp>
          </a:bodyPr>
          <a:lstStyle/>
          <a:p>
            <a:r>
              <a:rPr lang="en-IN"/>
              <a:t>We arrive at the following conclusions:</a:t>
            </a:r>
          </a:p>
          <a:p>
            <a:pPr lvl="1"/>
            <a:r>
              <a:rPr lang="en-IN"/>
              <a:t>First order derivatives generally produce thicker edges</a:t>
            </a:r>
          </a:p>
          <a:p>
            <a:pPr lvl="1"/>
            <a:r>
              <a:rPr lang="en-IN"/>
              <a:t>Second order derivatives have a stronger response to fine detail, such as thin lines, isolated points, and noise.</a:t>
            </a:r>
          </a:p>
          <a:p>
            <a:pPr lvl="1"/>
            <a:r>
              <a:rPr lang="en-IN"/>
              <a:t>Second order derivatives produce a double edge response at ramp and step transitions in intensity.</a:t>
            </a:r>
          </a:p>
          <a:p>
            <a:pPr lvl="1"/>
            <a:r>
              <a:rPr lang="en-IN"/>
              <a:t>The sign of the second derivative can be used to determine whether a transition in to an edge is from light to dark or dark to light. </a:t>
            </a:r>
            <a:endParaRPr lang="en-US"/>
          </a:p>
        </p:txBody>
      </p:sp>
    </p:spTree>
  </p:cSld>
  <p:clrMapOvr>
    <a:masterClrMapping/>
  </p:clrMapOvr>
</p:sld>
</file>

<file path=ppt/theme/theme1.xml><?xml version="1.0" encoding="utf-8"?>
<a:theme xmlns:a="http://schemas.openxmlformats.org/drawingml/2006/main" name="1_DIP3E_Chapter01_Art">
  <a:themeElements>
    <a:clrScheme name="1_DIP3E_Chapter01_Ar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IP3E_Chapter01_Ar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DIP3E_Chapter01_Ar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IP3E_Chapter01_Ar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IP3E_Chapter01_Ar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IP3E_Chapter01_Ar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IP3E_Chapter01_Ar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IP3E_Chapter01_Ar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IP3E_Chapter01_Ar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DIP3E_PowerPoint_Template</Template>
  <TotalTime>2818</TotalTime>
  <Words>2811</Words>
  <Application>Microsoft Office PowerPoint</Application>
  <PresentationFormat>35mm Slides</PresentationFormat>
  <Paragraphs>266</Paragraphs>
  <Slides>83</Slides>
  <Notes>0</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1_DIP3E_Chapter01_Art</vt:lpstr>
      <vt:lpstr>Image Segmentation</vt:lpstr>
      <vt:lpstr>Slide 2</vt:lpstr>
      <vt:lpstr>Slide 3</vt:lpstr>
      <vt:lpstr>.</vt:lpstr>
      <vt:lpstr>Slide 5</vt:lpstr>
      <vt:lpstr>Slide 6</vt:lpstr>
      <vt:lpstr>Background</vt:lpstr>
      <vt:lpstr>Background</vt:lpstr>
      <vt:lpstr>Background</vt:lpstr>
      <vt:lpstr>Slide 10</vt:lpstr>
      <vt:lpstr>Isolated Points Detection</vt:lpstr>
      <vt:lpstr>Isolated points detection</vt:lpstr>
      <vt:lpstr>Line detection using Laplacian mask</vt:lpstr>
      <vt:lpstr>Detecting lines in specified directions</vt:lpstr>
      <vt:lpstr>Slide 15</vt:lpstr>
      <vt:lpstr>Edge Models</vt:lpstr>
      <vt:lpstr>Slide 17</vt:lpstr>
      <vt:lpstr>Slide 18</vt:lpstr>
      <vt:lpstr>First and Second derivative in the presence of noise</vt:lpstr>
      <vt:lpstr>Basic Edge detection using First order derivative</vt:lpstr>
      <vt:lpstr>Gradient Operators</vt:lpstr>
      <vt:lpstr>Slide 22</vt:lpstr>
      <vt:lpstr>Slide 23</vt:lpstr>
      <vt:lpstr>Slide 24</vt:lpstr>
      <vt:lpstr>Slide 25</vt:lpstr>
      <vt:lpstr>Slide 26</vt:lpstr>
      <vt:lpstr>Slide 27</vt:lpstr>
      <vt:lpstr>Slide 28</vt:lpstr>
      <vt:lpstr>Slide 29</vt:lpstr>
      <vt:lpstr>Smoothing the images prior to edge detection</vt:lpstr>
      <vt:lpstr>Slide 31</vt:lpstr>
      <vt:lpstr>Combining the gradient with thresholding</vt:lpstr>
      <vt:lpstr>Advanced edge detection methods</vt:lpstr>
      <vt:lpstr>The Marr-Hildreth  edge detector </vt:lpstr>
      <vt:lpstr>Slide 35</vt:lpstr>
      <vt:lpstr>Slide 36</vt:lpstr>
      <vt:lpstr>Slide 37</vt:lpstr>
      <vt:lpstr>Slide 38</vt:lpstr>
      <vt:lpstr>Canny edge Detection</vt:lpstr>
      <vt:lpstr>The basic steps in Canny edge detection algorithm</vt:lpstr>
      <vt:lpstr>Step1: Smooth the input image with a Gaussian filter </vt:lpstr>
      <vt:lpstr>Step2: Compute the gradient magnitude and angle images </vt:lpstr>
      <vt:lpstr>Step3:Apply nonmaxima suppression to the gradient magnitude image </vt:lpstr>
      <vt:lpstr>Slide 44</vt:lpstr>
      <vt:lpstr> </vt:lpstr>
      <vt:lpstr>Slide 46</vt:lpstr>
      <vt:lpstr>Slide 47</vt:lpstr>
      <vt:lpstr>Slide 48</vt:lpstr>
      <vt:lpstr>Thresholding</vt:lpstr>
      <vt:lpstr>Slide 50</vt:lpstr>
      <vt:lpstr>Role of noise </vt:lpstr>
      <vt:lpstr>Role of illumination and reflectance</vt:lpstr>
      <vt:lpstr>Basic Global Thresholding</vt:lpstr>
      <vt:lpstr>Basic Global Thresholding</vt:lpstr>
      <vt:lpstr>Slide 55</vt:lpstr>
      <vt:lpstr>Optimum Global Thresholding Using Otsu’s Method</vt:lpstr>
      <vt:lpstr>Otsu’s method</vt:lpstr>
      <vt:lpstr>Slide 58</vt:lpstr>
      <vt:lpstr>Slide 59</vt:lpstr>
      <vt:lpstr>Slide 60</vt:lpstr>
      <vt:lpstr>Slide 61</vt:lpstr>
      <vt:lpstr>Slide 62</vt:lpstr>
      <vt:lpstr>Slide 63</vt:lpstr>
      <vt:lpstr>Slide 64</vt:lpstr>
      <vt:lpstr>Using Image Smoothing to improve Global Thresholding</vt:lpstr>
      <vt:lpstr>Slide 66</vt:lpstr>
      <vt:lpstr>Using Edges to Improve Global Thresholding</vt:lpstr>
      <vt:lpstr>Multiple Thresholding</vt:lpstr>
      <vt:lpstr>Slide 69</vt:lpstr>
      <vt:lpstr>Slide 70</vt:lpstr>
      <vt:lpstr>Variable Threshoding</vt:lpstr>
      <vt:lpstr>Slide 72</vt:lpstr>
      <vt:lpstr>Slide 73</vt:lpstr>
      <vt:lpstr>Slide 74</vt:lpstr>
      <vt:lpstr>Slide 75</vt:lpstr>
      <vt:lpstr>Region Based Segmentation</vt:lpstr>
      <vt:lpstr>Region Growing</vt:lpstr>
      <vt:lpstr>Region Growing</vt:lpstr>
      <vt:lpstr>Example</vt:lpstr>
      <vt:lpstr>Slide 80</vt:lpstr>
      <vt:lpstr>Region Splitting and Merging</vt:lpstr>
      <vt:lpstr>Slide 82</vt:lpstr>
      <vt:lpstr>Slide 83</vt:lpstr>
    </vt:vector>
  </TitlesOfParts>
  <Company>Home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Gonzalez</dc:creator>
  <cp:lastModifiedBy>Gireesh Naidu</cp:lastModifiedBy>
  <cp:revision>233</cp:revision>
  <dcterms:created xsi:type="dcterms:W3CDTF">2001-12-06T17:51:11Z</dcterms:created>
  <dcterms:modified xsi:type="dcterms:W3CDTF">2024-03-22T14:55:39Z</dcterms:modified>
</cp:coreProperties>
</file>